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y="8229600" cx="14630400"/>
  <p:notesSz cx="8229600" cy="14630400"/>
  <p:embeddedFontLst>
    <p:embeddedFont>
      <p:font typeface="Platypi Medium"/>
      <p:regular r:id="rId13"/>
    </p:embeddedFont>
    <p:embeddedFont>
      <p:font typeface="Platypi Medium"/>
      <p:regular r:id="rId14"/>
    </p:embeddedFont>
    <p:embeddedFont>
      <p:font typeface="Platypi Medium"/>
      <p:regular r:id="rId15"/>
    </p:embeddedFont>
    <p:embeddedFont>
      <p:font typeface="Platypi Medium"/>
      <p:regular r:id="rId16"/>
    </p:embeddedFont>
  </p:embeddedFontLst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73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3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9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0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5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6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7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8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702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79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720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82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577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52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587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54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605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56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617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58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635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60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657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63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671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70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7F3F0"/>
          </a:solidFill>
        </p:spPr>
      </p:sp>
      <p:sp>
        <p:nvSpPr>
          <p:cNvPr id="1048683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/>
          </a:solidFill>
        </p:spPr>
      </p:sp>
      <p:pic>
        <p:nvPicPr>
          <p:cNvPr id="2097176" name="Image 0" descr="preencoded.png">
            <a:hlinkClick r:id="rId1" tooltip="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/>
        </p:spPr>
      </p:pic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578" name="Text 0"/>
          <p:cNvSpPr/>
          <p:nvPr/>
        </p:nvSpPr>
        <p:spPr>
          <a:xfrm>
            <a:off x="793790" y="1606987"/>
            <a:ext cx="7556421" cy="2934653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7700"/>
              </a:lnSpc>
              <a:buNone/>
            </a:pPr>
            <a:r>
              <a:rPr dirty="0" sz="615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Sog'lom Turmush Tarzi, Jismoniy Tarbiya va Sport</a:t>
            </a:r>
            <a:endParaRPr dirty="0" sz="6150" lang="en-US"/>
          </a:p>
        </p:txBody>
      </p:sp>
      <p:sp>
        <p:nvSpPr>
          <p:cNvPr id="1048579" name="Text 1"/>
          <p:cNvSpPr/>
          <p:nvPr/>
        </p:nvSpPr>
        <p:spPr>
          <a:xfrm>
            <a:off x="793790" y="4881801"/>
            <a:ext cx="7556421" cy="108870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tarzi, jismoniy tarbiya va sport - bu jismoniy, aqliy va ma'naviy sog'liqni mustahkamlash uchun juda muhim. Ushbu ilmiy va amaliy yo'nalishlar insonning yaxlit rivojlanishiga xizmat qiladi.</a:t>
            </a:r>
            <a:endParaRPr dirty="0" sz="1750" lang="en-US"/>
          </a:p>
        </p:txBody>
      </p:sp>
      <p:sp>
        <p:nvSpPr>
          <p:cNvPr id="1048581" name="Text 3"/>
          <p:cNvSpPr/>
          <p:nvPr/>
        </p:nvSpPr>
        <p:spPr>
          <a:xfrm>
            <a:off x="1097222" y="6877525"/>
            <a:ext cx="118943" cy="97512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750"/>
              </a:lnSpc>
              <a:buNone/>
            </a:pPr>
            <a:r>
              <a:rPr dirty="0" sz="750" lang="en-US">
                <a:solidFill>
                  <a:srgbClr val="FFFFFF"/>
                </a:solidFill>
                <a:latin typeface="Source Serif Pro Medium" pitchFamily="34" charset="0"/>
                <a:ea typeface="Source Serif Pro Medium" pitchFamily="34" charset="-122"/>
                <a:cs typeface="Source Serif Pro Medium" pitchFamily="34" charset="-120"/>
              </a:rPr>
              <a:t>SQ</a:t>
            </a:r>
            <a:endParaRPr dirty="0" sz="750" lang="en-US"/>
          </a:p>
        </p:txBody>
      </p:sp>
      <p:sp>
        <p:nvSpPr>
          <p:cNvPr id="1048582" name="Text 4"/>
          <p:cNvSpPr/>
          <p:nvPr/>
        </p:nvSpPr>
        <p:spPr>
          <a:xfrm>
            <a:off x="1270040" y="6225659"/>
            <a:ext cx="3232666" cy="39683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3100"/>
              </a:lnSpc>
              <a:buNone/>
            </a:pP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J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oʻ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r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a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b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e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kova 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S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h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a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h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n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o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z</a:t>
            </a:r>
            <a:r>
              <a:rPr b="1" dirty="0" sz="2200" lang="en-US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a</a:t>
            </a:r>
            <a:endParaRPr dirty="0" sz="22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ext 0"/>
          <p:cNvSpPr/>
          <p:nvPr/>
        </p:nvSpPr>
        <p:spPr>
          <a:xfrm>
            <a:off x="793790" y="2004060"/>
            <a:ext cx="13042821" cy="141755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550"/>
              </a:lnSpc>
              <a:buNone/>
            </a:pPr>
            <a:r>
              <a:rPr dirty="0" sz="445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Sog'lom Turmush Tarzini Rag'batlantirish uchun Yechimlar</a:t>
            </a:r>
            <a:endParaRPr dirty="0" sz="4450" lang="en-US"/>
          </a:p>
        </p:txBody>
      </p:sp>
      <p:sp>
        <p:nvSpPr>
          <p:cNvPr id="1048722" name="Text 1"/>
          <p:cNvSpPr/>
          <p:nvPr/>
        </p:nvSpPr>
        <p:spPr>
          <a:xfrm>
            <a:off x="793790" y="3988594"/>
            <a:ext cx="3473291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Jamiyatni Safarbar Etish</a:t>
            </a:r>
            <a:endParaRPr dirty="0" sz="2200" lang="en-US"/>
          </a:p>
        </p:txBody>
      </p:sp>
      <p:sp>
        <p:nvSpPr>
          <p:cNvPr id="1048723" name="Text 2"/>
          <p:cNvSpPr/>
          <p:nvPr/>
        </p:nvSpPr>
        <p:spPr>
          <a:xfrm>
            <a:off x="793790" y="4569738"/>
            <a:ext cx="3978116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tarzini targ'ib qilish uchun oila, maktab, mahalla va davlat organlari hamkorlikda ish olib borishi kerak.</a:t>
            </a:r>
            <a:endParaRPr dirty="0" sz="1750" lang="en-US"/>
          </a:p>
        </p:txBody>
      </p:sp>
      <p:sp>
        <p:nvSpPr>
          <p:cNvPr id="1048724" name="Text 3"/>
          <p:cNvSpPr/>
          <p:nvPr/>
        </p:nvSpPr>
        <p:spPr>
          <a:xfrm>
            <a:off x="5332928" y="3988594"/>
            <a:ext cx="3531394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Sog'lom Muhitni Yaratish</a:t>
            </a:r>
            <a:endParaRPr dirty="0" sz="2200" lang="en-US"/>
          </a:p>
        </p:txBody>
      </p:sp>
      <p:sp>
        <p:nvSpPr>
          <p:cNvPr id="1048725" name="Text 4"/>
          <p:cNvSpPr/>
          <p:nvPr/>
        </p:nvSpPr>
        <p:spPr>
          <a:xfrm>
            <a:off x="5332928" y="4569738"/>
            <a:ext cx="3978116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Yashash joylari, maktablar va ish joylari sog'lom turmush tarzini qo'llab-quvvatlaydigan muhitga aylantirish lozim.</a:t>
            </a:r>
            <a:endParaRPr dirty="0" sz="1750" lang="en-US"/>
          </a:p>
        </p:txBody>
      </p:sp>
      <p:sp>
        <p:nvSpPr>
          <p:cNvPr id="1048726" name="Text 5"/>
          <p:cNvSpPr/>
          <p:nvPr/>
        </p:nvSpPr>
        <p:spPr>
          <a:xfrm>
            <a:off x="9872067" y="3988594"/>
            <a:ext cx="3978116" cy="70866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Tarbiya va Ta'limni Rivojlantirish</a:t>
            </a:r>
            <a:endParaRPr dirty="0" sz="2200" lang="en-US"/>
          </a:p>
        </p:txBody>
      </p:sp>
      <p:sp>
        <p:nvSpPr>
          <p:cNvPr id="1048727" name="Text 6"/>
          <p:cNvSpPr/>
          <p:nvPr/>
        </p:nvSpPr>
        <p:spPr>
          <a:xfrm>
            <a:off x="9872067" y="4924068"/>
            <a:ext cx="3978116" cy="108870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tarzini chuqur singdirish uchun ta'lim tizimidagi islohotlar muhim ahamiyatga ega.</a:t>
            </a:r>
            <a:endParaRPr dirty="0" sz="1750" lang="en-US"/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36159" y="7169468"/>
            <a:ext cx="14256327" cy="475890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588" name="Text 0"/>
          <p:cNvSpPr/>
          <p:nvPr/>
        </p:nvSpPr>
        <p:spPr>
          <a:xfrm>
            <a:off x="793790" y="908328"/>
            <a:ext cx="7556421" cy="141755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550"/>
              </a:lnSpc>
              <a:buNone/>
            </a:pPr>
            <a:r>
              <a:rPr dirty="0" sz="445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Kirish: Sog'lom Turmush Tarzining Ahamiyati</a:t>
            </a:r>
            <a:endParaRPr dirty="0" sz="4450" lang="en-US"/>
          </a:p>
        </p:txBody>
      </p:sp>
      <p:sp>
        <p:nvSpPr>
          <p:cNvPr id="1048589" name="Shape 1"/>
          <p:cNvSpPr/>
          <p:nvPr/>
        </p:nvSpPr>
        <p:spPr>
          <a:xfrm>
            <a:off x="793790" y="2666048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9F7F7"/>
          </a:solidFill>
        </p:spPr>
      </p:sp>
      <p:sp>
        <p:nvSpPr>
          <p:cNvPr id="1048590" name="Text 2"/>
          <p:cNvSpPr/>
          <p:nvPr/>
        </p:nvSpPr>
        <p:spPr>
          <a:xfrm>
            <a:off x="1020604" y="2892862"/>
            <a:ext cx="2835235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Uzoq Umr</a:t>
            </a:r>
            <a:endParaRPr dirty="0" sz="2200" lang="en-US"/>
          </a:p>
        </p:txBody>
      </p:sp>
      <p:sp>
        <p:nvSpPr>
          <p:cNvPr id="1048591" name="Text 3"/>
          <p:cNvSpPr/>
          <p:nvPr/>
        </p:nvSpPr>
        <p:spPr>
          <a:xfrm>
            <a:off x="1020604" y="3383280"/>
            <a:ext cx="3211235" cy="108870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 yordamida uzoq va sifatli hayot kechirish mumkin.</a:t>
            </a:r>
            <a:endParaRPr dirty="0" sz="1750" lang="en-US"/>
          </a:p>
        </p:txBody>
      </p:sp>
      <p:sp>
        <p:nvSpPr>
          <p:cNvPr id="1048592" name="Shape 4"/>
          <p:cNvSpPr/>
          <p:nvPr/>
        </p:nvSpPr>
        <p:spPr>
          <a:xfrm>
            <a:off x="4685467" y="2666048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9F7F7"/>
          </a:solidFill>
        </p:spPr>
      </p:sp>
      <p:sp>
        <p:nvSpPr>
          <p:cNvPr id="1048593" name="Text 5"/>
          <p:cNvSpPr/>
          <p:nvPr/>
        </p:nvSpPr>
        <p:spPr>
          <a:xfrm>
            <a:off x="4912281" y="2892862"/>
            <a:ext cx="2875359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Jismoniy Salomatlik</a:t>
            </a:r>
            <a:endParaRPr dirty="0" sz="2200" lang="en-US"/>
          </a:p>
        </p:txBody>
      </p:sp>
      <p:sp>
        <p:nvSpPr>
          <p:cNvPr id="1048594" name="Text 6"/>
          <p:cNvSpPr/>
          <p:nvPr/>
        </p:nvSpPr>
        <p:spPr>
          <a:xfrm>
            <a:off x="4912281" y="3383280"/>
            <a:ext cx="3211235" cy="108870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Muntazam jismoniy mashqlar va sog'lom ovqatlanish tana va ruhiy sog'liqni yaxshilaydi.</a:t>
            </a:r>
            <a:endParaRPr dirty="0" sz="1750" lang="en-US"/>
          </a:p>
        </p:txBody>
      </p:sp>
      <p:sp>
        <p:nvSpPr>
          <p:cNvPr id="1048595" name="Shape 7"/>
          <p:cNvSpPr/>
          <p:nvPr/>
        </p:nvSpPr>
        <p:spPr>
          <a:xfrm>
            <a:off x="793790" y="4925616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F9F7F7"/>
          </a:solidFill>
        </p:spPr>
      </p:sp>
      <p:sp>
        <p:nvSpPr>
          <p:cNvPr id="1048596" name="Text 8"/>
          <p:cNvSpPr/>
          <p:nvPr/>
        </p:nvSpPr>
        <p:spPr>
          <a:xfrm>
            <a:off x="1020604" y="5152430"/>
            <a:ext cx="2835235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Ijtimoiy Faollik</a:t>
            </a:r>
            <a:endParaRPr dirty="0" sz="2200" lang="en-US"/>
          </a:p>
        </p:txBody>
      </p:sp>
      <p:sp>
        <p:nvSpPr>
          <p:cNvPr id="1048597" name="Text 9"/>
          <p:cNvSpPr/>
          <p:nvPr/>
        </p:nvSpPr>
        <p:spPr>
          <a:xfrm>
            <a:off x="1020604" y="5642848"/>
            <a:ext cx="3211235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 ijtimoiy hayot, kasbiy va shaxsiy muloqotda faol bo'lishga undaydi.</a:t>
            </a:r>
            <a:endParaRPr dirty="0" sz="1750" lang="en-US"/>
          </a:p>
        </p:txBody>
      </p:sp>
      <p:sp>
        <p:nvSpPr>
          <p:cNvPr id="1048598" name="Shape 10"/>
          <p:cNvSpPr/>
          <p:nvPr/>
        </p:nvSpPr>
        <p:spPr>
          <a:xfrm>
            <a:off x="4685467" y="4925616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F9F7F7"/>
          </a:solidFill>
        </p:spPr>
      </p:sp>
      <p:sp>
        <p:nvSpPr>
          <p:cNvPr id="1048599" name="Text 11"/>
          <p:cNvSpPr/>
          <p:nvPr/>
        </p:nvSpPr>
        <p:spPr>
          <a:xfrm>
            <a:off x="4912281" y="5152430"/>
            <a:ext cx="2835235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Quvnoq Kayfiyat</a:t>
            </a:r>
            <a:endParaRPr dirty="0" sz="2200" lang="en-US"/>
          </a:p>
        </p:txBody>
      </p:sp>
      <p:sp>
        <p:nvSpPr>
          <p:cNvPr id="1048600" name="Text 12"/>
          <p:cNvSpPr/>
          <p:nvPr/>
        </p:nvSpPr>
        <p:spPr>
          <a:xfrm>
            <a:off x="4912281" y="5642848"/>
            <a:ext cx="3211235" cy="108870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 og'irliklar, stresslar va depressiyadan himoya qiladi.</a:t>
            </a:r>
            <a:endParaRPr dirty="0" sz="175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 0"/>
          <p:cNvSpPr/>
          <p:nvPr/>
        </p:nvSpPr>
        <p:spPr>
          <a:xfrm>
            <a:off x="793790" y="2004060"/>
            <a:ext cx="13042821" cy="1417558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550"/>
              </a:lnSpc>
              <a:buNone/>
            </a:pPr>
            <a:r>
              <a:rPr dirty="0" sz="445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Jismoniy Tarbiya va Sport bilan Shug'ullanishning Foydali Jihatlari</a:t>
            </a:r>
            <a:endParaRPr dirty="0" sz="4450" lang="en-US"/>
          </a:p>
        </p:txBody>
      </p:sp>
      <p:sp>
        <p:nvSpPr>
          <p:cNvPr id="1048607" name="Text 1"/>
          <p:cNvSpPr/>
          <p:nvPr/>
        </p:nvSpPr>
        <p:spPr>
          <a:xfrm>
            <a:off x="793790" y="3988594"/>
            <a:ext cx="2875359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Jismoniy Salomatlik</a:t>
            </a:r>
            <a:endParaRPr dirty="0" sz="2200" lang="en-US"/>
          </a:p>
        </p:txBody>
      </p:sp>
      <p:sp>
        <p:nvSpPr>
          <p:cNvPr id="1048608" name="Text 2"/>
          <p:cNvSpPr/>
          <p:nvPr/>
        </p:nvSpPr>
        <p:spPr>
          <a:xfrm>
            <a:off x="793790" y="4569738"/>
            <a:ext cx="3978116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Muntazam jismoniy faollik yurak-qon tomir tizimini mustahkamlaydi, shuningdek qon bosimini normal darajada saqlaydi.</a:t>
            </a:r>
            <a:endParaRPr dirty="0" sz="1750" lang="en-US"/>
          </a:p>
        </p:txBody>
      </p:sp>
      <p:sp>
        <p:nvSpPr>
          <p:cNvPr id="1048609" name="Text 3"/>
          <p:cNvSpPr/>
          <p:nvPr/>
        </p:nvSpPr>
        <p:spPr>
          <a:xfrm>
            <a:off x="5332928" y="3988594"/>
            <a:ext cx="2835235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Aqliy Sog'liq</a:t>
            </a:r>
            <a:endParaRPr dirty="0" sz="2200" lang="en-US"/>
          </a:p>
        </p:txBody>
      </p:sp>
      <p:sp>
        <p:nvSpPr>
          <p:cNvPr id="1048610" name="Text 4"/>
          <p:cNvSpPr/>
          <p:nvPr/>
        </p:nvSpPr>
        <p:spPr>
          <a:xfrm>
            <a:off x="5332928" y="4569738"/>
            <a:ext cx="3978116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Jismoniy mashqlar stressl rdan hallos bo'lishda, diqqatni jamlashda va mehr-oqibatni rivojlantirishda yordam beradi.</a:t>
            </a:r>
            <a:endParaRPr dirty="0" sz="1750" lang="en-US"/>
          </a:p>
        </p:txBody>
      </p:sp>
      <p:sp>
        <p:nvSpPr>
          <p:cNvPr id="1048611" name="Text 5"/>
          <p:cNvSpPr/>
          <p:nvPr/>
        </p:nvSpPr>
        <p:spPr>
          <a:xfrm>
            <a:off x="9872067" y="3988594"/>
            <a:ext cx="2835235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Ijtimoiy Rivojlanish</a:t>
            </a:r>
            <a:endParaRPr dirty="0" sz="2200" lang="en-US"/>
          </a:p>
        </p:txBody>
      </p:sp>
      <p:sp>
        <p:nvSpPr>
          <p:cNvPr id="1048612" name="Text 6"/>
          <p:cNvSpPr/>
          <p:nvPr/>
        </p:nvSpPr>
        <p:spPr>
          <a:xfrm>
            <a:off x="9872067" y="4569738"/>
            <a:ext cx="3978116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Sport mashg'ulotlari orqali yangi do'stlar topish, jamoa ruhini shakllantirish, raqobat va omilkorlik ko'nikmalarini rivojlantirish mumkin.</a:t>
            </a:r>
            <a:endParaRPr dirty="0" sz="1750"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7037" y="7169468"/>
            <a:ext cx="14256327" cy="4758908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618" name="Text 0"/>
          <p:cNvSpPr/>
          <p:nvPr/>
        </p:nvSpPr>
        <p:spPr>
          <a:xfrm>
            <a:off x="793790" y="756642"/>
            <a:ext cx="7556421" cy="2126337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550"/>
              </a:lnSpc>
              <a:buNone/>
            </a:pPr>
            <a:r>
              <a:rPr dirty="0" sz="445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O'qituvchilar va Ota-Onalarning Shaxsiy Namunasining Roli</a:t>
            </a:r>
            <a:endParaRPr dirty="0" sz="4450" lang="en-US"/>
          </a:p>
        </p:txBody>
      </p:sp>
      <p:sp>
        <p:nvSpPr>
          <p:cNvPr id="1048619" name="Shape 1"/>
          <p:cNvSpPr/>
          <p:nvPr/>
        </p:nvSpPr>
        <p:spPr>
          <a:xfrm>
            <a:off x="793790" y="347829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</p:spPr>
      </p:sp>
      <p:sp>
        <p:nvSpPr>
          <p:cNvPr id="1048620" name="Text 2"/>
          <p:cNvSpPr/>
          <p:nvPr/>
        </p:nvSpPr>
        <p:spPr>
          <a:xfrm>
            <a:off x="972503" y="3563303"/>
            <a:ext cx="152757" cy="340281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650"/>
              </a:lnSpc>
              <a:buNone/>
            </a:pPr>
            <a:r>
              <a:rPr dirty="0" sz="265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dirty="0" sz="2650" lang="en-US"/>
          </a:p>
        </p:txBody>
      </p:sp>
      <p:sp>
        <p:nvSpPr>
          <p:cNvPr id="1048621" name="Text 3"/>
          <p:cNvSpPr/>
          <p:nvPr/>
        </p:nvSpPr>
        <p:spPr>
          <a:xfrm>
            <a:off x="1530906" y="3478292"/>
            <a:ext cx="2927747" cy="70866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Rahnamolar Namunasi</a:t>
            </a:r>
            <a:endParaRPr dirty="0" sz="2200" lang="en-US"/>
          </a:p>
        </p:txBody>
      </p:sp>
      <p:sp>
        <p:nvSpPr>
          <p:cNvPr id="1048622" name="Text 4"/>
          <p:cNvSpPr/>
          <p:nvPr/>
        </p:nvSpPr>
        <p:spPr>
          <a:xfrm>
            <a:off x="1530906" y="4323040"/>
            <a:ext cx="2927747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O'qituvchi va ota-onalar jismoniy jihatdan faol bo'lsalar, bolalar uchun mavjud namuna bo'ladi.</a:t>
            </a:r>
            <a:endParaRPr dirty="0" sz="1750" lang="en-US"/>
          </a:p>
        </p:txBody>
      </p:sp>
      <p:sp>
        <p:nvSpPr>
          <p:cNvPr id="1048623" name="Shape 5"/>
          <p:cNvSpPr/>
          <p:nvPr/>
        </p:nvSpPr>
        <p:spPr>
          <a:xfrm>
            <a:off x="4685467" y="347829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</p:spPr>
      </p:sp>
      <p:sp>
        <p:nvSpPr>
          <p:cNvPr id="1048624" name="Text 6"/>
          <p:cNvSpPr/>
          <p:nvPr/>
        </p:nvSpPr>
        <p:spPr>
          <a:xfrm>
            <a:off x="4830723" y="3563303"/>
            <a:ext cx="219789" cy="340281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650"/>
              </a:lnSpc>
              <a:buNone/>
            </a:pPr>
            <a:r>
              <a:rPr dirty="0" sz="265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dirty="0" sz="2650" lang="en-US"/>
          </a:p>
        </p:txBody>
      </p:sp>
      <p:sp>
        <p:nvSpPr>
          <p:cNvPr id="1048625" name="Text 7"/>
          <p:cNvSpPr/>
          <p:nvPr/>
        </p:nvSpPr>
        <p:spPr>
          <a:xfrm>
            <a:off x="5422583" y="3478292"/>
            <a:ext cx="2835235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Qiziqish va Rag'bat</a:t>
            </a:r>
            <a:endParaRPr dirty="0" sz="2200" lang="en-US"/>
          </a:p>
        </p:txBody>
      </p:sp>
      <p:sp>
        <p:nvSpPr>
          <p:cNvPr id="1048626" name="Text 8"/>
          <p:cNvSpPr/>
          <p:nvPr/>
        </p:nvSpPr>
        <p:spPr>
          <a:xfrm>
            <a:off x="5422583" y="3968710"/>
            <a:ext cx="2927747" cy="1451610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Rahnamolar bolalar va o'quvchilarda jismoniy faollikka qiziqish va motivatsiya uyg'otadi.</a:t>
            </a:r>
            <a:endParaRPr dirty="0" sz="1750" lang="en-US"/>
          </a:p>
        </p:txBody>
      </p:sp>
      <p:sp>
        <p:nvSpPr>
          <p:cNvPr id="1048627" name="Shape 9"/>
          <p:cNvSpPr/>
          <p:nvPr/>
        </p:nvSpPr>
        <p:spPr>
          <a:xfrm>
            <a:off x="793790" y="625661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</p:spPr>
      </p:sp>
      <p:sp>
        <p:nvSpPr>
          <p:cNvPr id="1048628" name="Text 10"/>
          <p:cNvSpPr/>
          <p:nvPr/>
        </p:nvSpPr>
        <p:spPr>
          <a:xfrm>
            <a:off x="942737" y="6341626"/>
            <a:ext cx="212288" cy="340281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650"/>
              </a:lnSpc>
              <a:buNone/>
            </a:pPr>
            <a:r>
              <a:rPr dirty="0" sz="265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dirty="0" sz="2650" lang="en-US"/>
          </a:p>
        </p:txBody>
      </p:sp>
      <p:sp>
        <p:nvSpPr>
          <p:cNvPr id="1048629" name="Text 11"/>
          <p:cNvSpPr/>
          <p:nvPr/>
        </p:nvSpPr>
        <p:spPr>
          <a:xfrm>
            <a:off x="1530906" y="6256615"/>
            <a:ext cx="2835235" cy="35433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22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Ustuvor Yo'nalish</a:t>
            </a:r>
            <a:endParaRPr dirty="0" sz="2200" lang="en-US"/>
          </a:p>
        </p:txBody>
      </p:sp>
      <p:sp>
        <p:nvSpPr>
          <p:cNvPr id="1048630" name="Text 12"/>
          <p:cNvSpPr/>
          <p:nvPr/>
        </p:nvSpPr>
        <p:spPr>
          <a:xfrm>
            <a:off x="1530906" y="6747034"/>
            <a:ext cx="6819305" cy="725805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850"/>
              </a:lnSpc>
              <a:buNone/>
            </a:pPr>
            <a:r>
              <a:rPr dirty="0" sz="175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O'qituvchi va ota-onalarning namunasi sog'lom turmush tarzini ustuvor yo'nalish sifatida belgilaydi.</a:t>
            </a:r>
            <a:endParaRPr dirty="0" sz="175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636" name="Text 0"/>
          <p:cNvSpPr/>
          <p:nvPr/>
        </p:nvSpPr>
        <p:spPr>
          <a:xfrm>
            <a:off x="6198037" y="878681"/>
            <a:ext cx="7720727" cy="1270873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000"/>
              </a:lnSpc>
              <a:buNone/>
            </a:pPr>
            <a:r>
              <a:rPr dirty="0" sz="40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Maktablarda Jismoniy Tarbiya Darslarining Rivojlantirilishi</a:t>
            </a:r>
            <a:endParaRPr dirty="0" sz="4000" lang="en-US"/>
          </a:p>
        </p:txBody>
      </p:sp>
      <p:sp>
        <p:nvSpPr>
          <p:cNvPr id="1048637" name="Shape 1"/>
          <p:cNvSpPr/>
          <p:nvPr/>
        </p:nvSpPr>
        <p:spPr>
          <a:xfrm>
            <a:off x="6491526" y="2454473"/>
            <a:ext cx="22860" cy="4896326"/>
          </a:xfrm>
          <a:prstGeom prst="roundRect">
            <a:avLst>
              <a:gd name="adj" fmla="val 133429"/>
            </a:avLst>
          </a:prstGeom>
          <a:solidFill>
            <a:srgbClr val="D8D4D4"/>
          </a:solidFill>
        </p:spPr>
      </p:sp>
      <p:sp>
        <p:nvSpPr>
          <p:cNvPr id="1048638" name="Shape 2"/>
          <p:cNvSpPr/>
          <p:nvPr/>
        </p:nvSpPr>
        <p:spPr>
          <a:xfrm>
            <a:off x="6708815" y="2900482"/>
            <a:ext cx="711637" cy="22860"/>
          </a:xfrm>
          <a:prstGeom prst="roundRect">
            <a:avLst>
              <a:gd name="adj" fmla="val 133429"/>
            </a:avLst>
          </a:prstGeom>
          <a:solidFill>
            <a:srgbClr val="D8D4D4"/>
          </a:solidFill>
        </p:spPr>
      </p:sp>
      <p:sp>
        <p:nvSpPr>
          <p:cNvPr id="1048639" name="Shape 3"/>
          <p:cNvSpPr/>
          <p:nvPr/>
        </p:nvSpPr>
        <p:spPr>
          <a:xfrm>
            <a:off x="6274237" y="2683192"/>
            <a:ext cx="457438" cy="457438"/>
          </a:xfrm>
          <a:prstGeom prst="roundRect">
            <a:avLst>
              <a:gd name="adj" fmla="val 6668"/>
            </a:avLst>
          </a:prstGeom>
          <a:solidFill>
            <a:srgbClr val="F9F7F7"/>
          </a:solidFill>
        </p:spPr>
      </p:sp>
      <p:sp>
        <p:nvSpPr>
          <p:cNvPr id="1048640" name="Text 4"/>
          <p:cNvSpPr/>
          <p:nvPr/>
        </p:nvSpPr>
        <p:spPr>
          <a:xfrm>
            <a:off x="6434495" y="2759393"/>
            <a:ext cx="136922" cy="305038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400"/>
              </a:lnSpc>
              <a:buNone/>
            </a:pPr>
            <a:r>
              <a:rPr dirty="0" sz="24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dirty="0" sz="2400" lang="en-US"/>
          </a:p>
        </p:txBody>
      </p:sp>
      <p:sp>
        <p:nvSpPr>
          <p:cNvPr id="1048641" name="Text 5"/>
          <p:cNvSpPr/>
          <p:nvPr/>
        </p:nvSpPr>
        <p:spPr>
          <a:xfrm>
            <a:off x="7621310" y="2657713"/>
            <a:ext cx="3264218" cy="317659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Zamonaviy Infrastruktura</a:t>
            </a:r>
            <a:endParaRPr dirty="0" sz="2000" lang="en-US"/>
          </a:p>
        </p:txBody>
      </p:sp>
      <p:sp>
        <p:nvSpPr>
          <p:cNvPr id="1048642" name="Text 6"/>
          <p:cNvSpPr/>
          <p:nvPr/>
        </p:nvSpPr>
        <p:spPr>
          <a:xfrm>
            <a:off x="7621310" y="3097292"/>
            <a:ext cx="6297454" cy="65055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Maktablarda zamonaviy sport zallarini, sport maydonchalarini va inventarlarni takomillashtirish lozim.</a:t>
            </a:r>
            <a:endParaRPr dirty="0" sz="1600" lang="en-US"/>
          </a:p>
        </p:txBody>
      </p:sp>
      <p:sp>
        <p:nvSpPr>
          <p:cNvPr id="1048643" name="Shape 7"/>
          <p:cNvSpPr/>
          <p:nvPr/>
        </p:nvSpPr>
        <p:spPr>
          <a:xfrm>
            <a:off x="6708815" y="4600337"/>
            <a:ext cx="711637" cy="22860"/>
          </a:xfrm>
          <a:prstGeom prst="roundRect">
            <a:avLst>
              <a:gd name="adj" fmla="val 133429"/>
            </a:avLst>
          </a:prstGeom>
          <a:solidFill>
            <a:srgbClr val="D8D4D4"/>
          </a:solidFill>
        </p:spPr>
      </p:sp>
      <p:sp>
        <p:nvSpPr>
          <p:cNvPr id="1048644" name="Shape 8"/>
          <p:cNvSpPr/>
          <p:nvPr/>
        </p:nvSpPr>
        <p:spPr>
          <a:xfrm>
            <a:off x="6274237" y="4383048"/>
            <a:ext cx="457438" cy="457438"/>
          </a:xfrm>
          <a:prstGeom prst="roundRect">
            <a:avLst>
              <a:gd name="adj" fmla="val 6668"/>
            </a:avLst>
          </a:prstGeom>
          <a:solidFill>
            <a:srgbClr val="F9F7F7"/>
          </a:solidFill>
        </p:spPr>
      </p:sp>
      <p:sp>
        <p:nvSpPr>
          <p:cNvPr id="1048645" name="Text 9"/>
          <p:cNvSpPr/>
          <p:nvPr/>
        </p:nvSpPr>
        <p:spPr>
          <a:xfrm>
            <a:off x="6404372" y="4459248"/>
            <a:ext cx="197048" cy="305038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400"/>
              </a:lnSpc>
              <a:buNone/>
            </a:pPr>
            <a:r>
              <a:rPr dirty="0" sz="24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dirty="0" sz="2400" lang="en-US"/>
          </a:p>
        </p:txBody>
      </p:sp>
      <p:sp>
        <p:nvSpPr>
          <p:cNvPr id="1048646" name="Text 10"/>
          <p:cNvSpPr/>
          <p:nvPr/>
        </p:nvSpPr>
        <p:spPr>
          <a:xfrm>
            <a:off x="7621310" y="4357568"/>
            <a:ext cx="2541746" cy="317659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Sifatli o'qituvchilar</a:t>
            </a:r>
            <a:endParaRPr dirty="0" sz="2000" lang="en-US"/>
          </a:p>
        </p:txBody>
      </p:sp>
      <p:sp>
        <p:nvSpPr>
          <p:cNvPr id="1048647" name="Text 11"/>
          <p:cNvSpPr/>
          <p:nvPr/>
        </p:nvSpPr>
        <p:spPr>
          <a:xfrm>
            <a:off x="7621310" y="4797147"/>
            <a:ext cx="6297454" cy="65055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Jismoniy tarbiya o'qituvchilari yuqori malakali va yangicha yondashuvlarga ega bo'lishi kerak.</a:t>
            </a:r>
            <a:endParaRPr dirty="0" sz="1600" lang="en-US"/>
          </a:p>
        </p:txBody>
      </p:sp>
      <p:sp>
        <p:nvSpPr>
          <p:cNvPr id="1048648" name="Shape 12"/>
          <p:cNvSpPr/>
          <p:nvPr/>
        </p:nvSpPr>
        <p:spPr>
          <a:xfrm>
            <a:off x="6708815" y="6300192"/>
            <a:ext cx="711637" cy="22860"/>
          </a:xfrm>
          <a:prstGeom prst="roundRect">
            <a:avLst>
              <a:gd name="adj" fmla="val 133429"/>
            </a:avLst>
          </a:prstGeom>
          <a:solidFill>
            <a:srgbClr val="D8D4D4"/>
          </a:solidFill>
        </p:spPr>
      </p:sp>
      <p:sp>
        <p:nvSpPr>
          <p:cNvPr id="1048649" name="Shape 13"/>
          <p:cNvSpPr/>
          <p:nvPr/>
        </p:nvSpPr>
        <p:spPr>
          <a:xfrm>
            <a:off x="6274237" y="6082903"/>
            <a:ext cx="457438" cy="457438"/>
          </a:xfrm>
          <a:prstGeom prst="roundRect">
            <a:avLst>
              <a:gd name="adj" fmla="val 6668"/>
            </a:avLst>
          </a:prstGeom>
          <a:solidFill>
            <a:srgbClr val="F9F7F7"/>
          </a:solidFill>
        </p:spPr>
      </p:sp>
      <p:sp>
        <p:nvSpPr>
          <p:cNvPr id="1048650" name="Text 14"/>
          <p:cNvSpPr/>
          <p:nvPr/>
        </p:nvSpPr>
        <p:spPr>
          <a:xfrm>
            <a:off x="6407706" y="6159103"/>
            <a:ext cx="190381" cy="305038"/>
          </a:xfrm>
          <a:prstGeom prst="rect"/>
          <a:noFill/>
        </p:spPr>
        <p:txBody>
          <a:bodyPr anchor="t" bIns="0" lIns="0" rIns="0" rtlCol="0" tIns="0" wrap="none"/>
          <a:p>
            <a:pPr algn="ctr" indent="0" marL="0">
              <a:lnSpc>
                <a:spcPts val="2400"/>
              </a:lnSpc>
              <a:buNone/>
            </a:pPr>
            <a:r>
              <a:rPr dirty="0" sz="24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dirty="0" sz="2400" lang="en-US"/>
          </a:p>
        </p:txBody>
      </p:sp>
      <p:sp>
        <p:nvSpPr>
          <p:cNvPr id="1048651" name="Text 15"/>
          <p:cNvSpPr/>
          <p:nvPr/>
        </p:nvSpPr>
        <p:spPr>
          <a:xfrm>
            <a:off x="7621310" y="6057424"/>
            <a:ext cx="2541746" cy="317659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Optimal Me'yor</a:t>
            </a:r>
            <a:endParaRPr dirty="0" sz="2000" lang="en-US"/>
          </a:p>
        </p:txBody>
      </p:sp>
      <p:sp>
        <p:nvSpPr>
          <p:cNvPr id="1048652" name="Text 16"/>
          <p:cNvSpPr/>
          <p:nvPr/>
        </p:nvSpPr>
        <p:spPr>
          <a:xfrm>
            <a:off x="7621310" y="6497002"/>
            <a:ext cx="6297454" cy="65055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Maktablarda haftada kamida 2-3 marta jismoniy tarbiya darslarini o'tkazish lozim.</a:t>
            </a:r>
            <a:endParaRPr dirty="0" sz="1600"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673437" y="7321510"/>
            <a:ext cx="9829800" cy="4758908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658" name="Text 0"/>
          <p:cNvSpPr/>
          <p:nvPr/>
        </p:nvSpPr>
        <p:spPr>
          <a:xfrm>
            <a:off x="6202085" y="1040368"/>
            <a:ext cx="7712631" cy="1278017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000"/>
              </a:lnSpc>
              <a:buNone/>
            </a:pPr>
            <a:r>
              <a:rPr dirty="0" sz="40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Sog'lom Turmush Tarzi uchun Yetarli Uyg'un Harakatlar</a:t>
            </a:r>
            <a:endParaRPr dirty="0" sz="4000" lang="en-US"/>
          </a:p>
        </p:txBody>
      </p:sp>
      <p:pic>
        <p:nvPicPr>
          <p:cNvPr id="2097165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202085" y="2625090"/>
            <a:ext cx="511135" cy="511135"/>
          </a:xfrm>
          <a:prstGeom prst="rect"/>
        </p:spPr>
      </p:pic>
      <p:sp>
        <p:nvSpPr>
          <p:cNvPr id="1048659" name="Text 1"/>
          <p:cNvSpPr/>
          <p:nvPr/>
        </p:nvSpPr>
        <p:spPr>
          <a:xfrm>
            <a:off x="6202085" y="3340656"/>
            <a:ext cx="2556034" cy="31944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Yurish</a:t>
            </a:r>
            <a:endParaRPr dirty="0" sz="2000" lang="en-US"/>
          </a:p>
        </p:txBody>
      </p:sp>
      <p:sp>
        <p:nvSpPr>
          <p:cNvPr id="1048660" name="Text 2"/>
          <p:cNvSpPr/>
          <p:nvPr/>
        </p:nvSpPr>
        <p:spPr>
          <a:xfrm>
            <a:off x="6202085" y="3782735"/>
            <a:ext cx="3702963" cy="654129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Kundalik yurish jismoniy faollik uchun poydevor.</a:t>
            </a:r>
            <a:endParaRPr dirty="0" sz="1600" lang="en-US"/>
          </a:p>
        </p:txBody>
      </p:sp>
      <p:pic>
        <p:nvPicPr>
          <p:cNvPr id="2097166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211752" y="2625090"/>
            <a:ext cx="511135" cy="511135"/>
          </a:xfrm>
          <a:prstGeom prst="rect"/>
        </p:spPr>
      </p:pic>
      <p:sp>
        <p:nvSpPr>
          <p:cNvPr id="1048661" name="Text 3"/>
          <p:cNvSpPr/>
          <p:nvPr/>
        </p:nvSpPr>
        <p:spPr>
          <a:xfrm>
            <a:off x="10211752" y="3340656"/>
            <a:ext cx="2556034" cy="31944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Velosiped Eshish</a:t>
            </a:r>
            <a:endParaRPr dirty="0" sz="2000" lang="en-US"/>
          </a:p>
        </p:txBody>
      </p:sp>
      <p:sp>
        <p:nvSpPr>
          <p:cNvPr id="1048662" name="Text 4"/>
          <p:cNvSpPr/>
          <p:nvPr/>
        </p:nvSpPr>
        <p:spPr>
          <a:xfrm>
            <a:off x="10211752" y="3782735"/>
            <a:ext cx="3702963" cy="654129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Uyda va ish o'rniga velosiped bilan borishning foydasi katta.</a:t>
            </a:r>
            <a:endParaRPr dirty="0" sz="1600" lang="en-US"/>
          </a:p>
        </p:txBody>
      </p:sp>
      <p:pic>
        <p:nvPicPr>
          <p:cNvPr id="2097167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202085" y="5050274"/>
            <a:ext cx="511135" cy="511135"/>
          </a:xfrm>
          <a:prstGeom prst="rect"/>
        </p:spPr>
      </p:pic>
      <p:sp>
        <p:nvSpPr>
          <p:cNvPr id="1048663" name="Text 5"/>
          <p:cNvSpPr/>
          <p:nvPr/>
        </p:nvSpPr>
        <p:spPr>
          <a:xfrm>
            <a:off x="6202085" y="5765840"/>
            <a:ext cx="3661410" cy="31944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Yog'a va Muskul Kuchaytirish</a:t>
            </a:r>
            <a:endParaRPr dirty="0" sz="2000" lang="en-US"/>
          </a:p>
        </p:txBody>
      </p:sp>
      <p:sp>
        <p:nvSpPr>
          <p:cNvPr id="1048664" name="Text 6"/>
          <p:cNvSpPr/>
          <p:nvPr/>
        </p:nvSpPr>
        <p:spPr>
          <a:xfrm>
            <a:off x="6202085" y="6207919"/>
            <a:ext cx="3702963" cy="981194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Tananing barcha muskullarini kuchli va eshin qilish uchun yog'a va muskul mashqlari muhim.</a:t>
            </a:r>
            <a:endParaRPr dirty="0" sz="1600" lang="en-US"/>
          </a:p>
        </p:txBody>
      </p:sp>
      <p:pic>
        <p:nvPicPr>
          <p:cNvPr id="2097168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0211752" y="5050274"/>
            <a:ext cx="511135" cy="511135"/>
          </a:xfrm>
          <a:prstGeom prst="rect"/>
        </p:spPr>
      </p:pic>
      <p:sp>
        <p:nvSpPr>
          <p:cNvPr id="1048665" name="Text 7"/>
          <p:cNvSpPr/>
          <p:nvPr/>
        </p:nvSpPr>
        <p:spPr>
          <a:xfrm>
            <a:off x="10211752" y="5765840"/>
            <a:ext cx="2556034" cy="319445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Jamoa Sportlari</a:t>
            </a:r>
            <a:endParaRPr dirty="0" sz="2000" lang="en-US"/>
          </a:p>
        </p:txBody>
      </p:sp>
      <p:sp>
        <p:nvSpPr>
          <p:cNvPr id="1048666" name="Text 8"/>
          <p:cNvSpPr/>
          <p:nvPr/>
        </p:nvSpPr>
        <p:spPr>
          <a:xfrm>
            <a:off x="10211752" y="6207919"/>
            <a:ext cx="3702963" cy="654129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Jamoa bo'lib o'ynash ijtimoiy rivojlanish va raqobat ko'nikmalarini oshiradi.</a:t>
            </a:r>
            <a:endParaRPr dirty="0" sz="1600"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5590310" y="7475458"/>
            <a:ext cx="10037618" cy="475890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672" name="Text 0"/>
          <p:cNvSpPr/>
          <p:nvPr/>
        </p:nvSpPr>
        <p:spPr>
          <a:xfrm>
            <a:off x="6199465" y="562332"/>
            <a:ext cx="7717869" cy="1909882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000"/>
              </a:lnSpc>
              <a:buNone/>
            </a:pPr>
            <a:r>
              <a:rPr dirty="0" sz="40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Oila va Jamiyatda Jismoniy Faollikning Qo'llab-Quvvatlanishi</a:t>
            </a:r>
            <a:endParaRPr dirty="0" sz="4000" lang="en-US"/>
          </a:p>
        </p:txBody>
      </p:sp>
      <p:pic>
        <p:nvPicPr>
          <p:cNvPr id="2097172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99465" y="2777728"/>
            <a:ext cx="1018699" cy="1629847"/>
          </a:xfrm>
          <a:prstGeom prst="rect"/>
        </p:spPr>
      </p:pic>
      <p:sp>
        <p:nvSpPr>
          <p:cNvPr id="1048673" name="Text 1"/>
          <p:cNvSpPr/>
          <p:nvPr/>
        </p:nvSpPr>
        <p:spPr>
          <a:xfrm>
            <a:off x="7523678" y="2981444"/>
            <a:ext cx="2546747" cy="3182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Oila Qiziqishi</a:t>
            </a:r>
            <a:endParaRPr dirty="0" sz="2000" lang="en-US"/>
          </a:p>
        </p:txBody>
      </p:sp>
      <p:sp>
        <p:nvSpPr>
          <p:cNvPr id="1048674" name="Text 2"/>
          <p:cNvSpPr/>
          <p:nvPr/>
        </p:nvSpPr>
        <p:spPr>
          <a:xfrm>
            <a:off x="7523678" y="3421856"/>
            <a:ext cx="6393656" cy="65174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Ota-onalar va bolalar birgalikda jismoniy faol bo'lsalar, bu sog'lom turmush tarzini oilada mustahkamlaydi.</a:t>
            </a:r>
            <a:endParaRPr dirty="0" sz="1600" lang="en-US"/>
          </a:p>
        </p:txBody>
      </p:sp>
      <p:pic>
        <p:nvPicPr>
          <p:cNvPr id="2097173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99465" y="4407575"/>
            <a:ext cx="1018699" cy="1629847"/>
          </a:xfrm>
          <a:prstGeom prst="rect"/>
        </p:spPr>
      </p:pic>
      <p:sp>
        <p:nvSpPr>
          <p:cNvPr id="1048675" name="Text 3"/>
          <p:cNvSpPr/>
          <p:nvPr/>
        </p:nvSpPr>
        <p:spPr>
          <a:xfrm>
            <a:off x="7523678" y="4611291"/>
            <a:ext cx="2546747" cy="3182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Jamoa Dasturlari</a:t>
            </a:r>
            <a:endParaRPr dirty="0" sz="2000" lang="en-US"/>
          </a:p>
        </p:txBody>
      </p:sp>
      <p:sp>
        <p:nvSpPr>
          <p:cNvPr id="1048676" name="Text 4"/>
          <p:cNvSpPr/>
          <p:nvPr/>
        </p:nvSpPr>
        <p:spPr>
          <a:xfrm>
            <a:off x="7523678" y="5051703"/>
            <a:ext cx="6393656" cy="65174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Mahalla va maktablarda jismoniy faollik uchun jamoa dasturlari tashkil etish zarur.</a:t>
            </a:r>
            <a:endParaRPr dirty="0" sz="1600" lang="en-US"/>
          </a:p>
        </p:txBody>
      </p:sp>
      <p:pic>
        <p:nvPicPr>
          <p:cNvPr id="2097174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199465" y="6037421"/>
            <a:ext cx="1018699" cy="1629847"/>
          </a:xfrm>
          <a:prstGeom prst="rect"/>
        </p:spPr>
      </p:pic>
      <p:sp>
        <p:nvSpPr>
          <p:cNvPr id="1048677" name="Text 5"/>
          <p:cNvSpPr/>
          <p:nvPr/>
        </p:nvSpPr>
        <p:spPr>
          <a:xfrm>
            <a:off x="7523678" y="6241137"/>
            <a:ext cx="3710226" cy="318254"/>
          </a:xfrm>
          <a:prstGeom prst="rect"/>
          <a:noFill/>
        </p:spPr>
        <p:txBody>
          <a:bodyPr anchor="t" bIns="0" lIns="0" rIns="0" rtlCol="0" tIns="0" wrap="none"/>
          <a:p>
            <a:pPr algn="l"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Rag'bat va Qo'llab-Quvvatlash</a:t>
            </a:r>
            <a:endParaRPr dirty="0" sz="2000" lang="en-US"/>
          </a:p>
        </p:txBody>
      </p:sp>
      <p:sp>
        <p:nvSpPr>
          <p:cNvPr id="1048678" name="Text 6"/>
          <p:cNvSpPr/>
          <p:nvPr/>
        </p:nvSpPr>
        <p:spPr>
          <a:xfrm>
            <a:off x="7523678" y="6681549"/>
            <a:ext cx="6393656" cy="651748"/>
          </a:xfrm>
          <a:prstGeom prst="rect"/>
          <a:noFill/>
        </p:spPr>
        <p:txBody>
          <a:bodyPr anchor="t" bIns="0" lIns="0" rIns="0" rtlCol="0" tIns="0" wrap="square"/>
          <a:p>
            <a:pPr algn="l"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Jismoniy faolliklarni rag'batlantirish va moddiy-texnik jihatdan qo'llab-quvvatlash muhim.</a:t>
            </a:r>
            <a:endParaRPr dirty="0" sz="1600" lang="en-US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5513523" y="7455456"/>
            <a:ext cx="10411691" cy="4758908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2758678"/>
          </a:xfrm>
          <a:prstGeom prst="rect"/>
        </p:spPr>
      </p:pic>
      <p:sp>
        <p:nvSpPr>
          <p:cNvPr id="1048684" name="Text 0"/>
          <p:cNvSpPr/>
          <p:nvPr/>
        </p:nvSpPr>
        <p:spPr>
          <a:xfrm>
            <a:off x="772358" y="3709868"/>
            <a:ext cx="12758380" cy="689610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5400"/>
              </a:lnSpc>
              <a:buNone/>
            </a:pPr>
            <a:r>
              <a:rPr dirty="0" sz="43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Og'ir Kasal Kasalliklarning Oldini Olish Usullari</a:t>
            </a:r>
            <a:endParaRPr dirty="0" sz="4300" lang="en-US"/>
          </a:p>
        </p:txBody>
      </p:sp>
      <p:sp>
        <p:nvSpPr>
          <p:cNvPr id="1048685" name="Shape 1"/>
          <p:cNvSpPr/>
          <p:nvPr/>
        </p:nvSpPr>
        <p:spPr>
          <a:xfrm>
            <a:off x="772358" y="4730472"/>
            <a:ext cx="13085683" cy="2547938"/>
          </a:xfrm>
          <a:prstGeom prst="roundRect">
            <a:avLst>
              <a:gd name="adj" fmla="val 129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048686" name="Shape 2"/>
          <p:cNvSpPr/>
          <p:nvPr/>
        </p:nvSpPr>
        <p:spPr>
          <a:xfrm>
            <a:off x="779978" y="4738092"/>
            <a:ext cx="13070443" cy="633174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87" name="Text 3"/>
          <p:cNvSpPr/>
          <p:nvPr/>
        </p:nvSpPr>
        <p:spPr>
          <a:xfrm>
            <a:off x="1000601" y="4878110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Yurish</a:t>
            </a:r>
            <a:endParaRPr dirty="0" sz="1700" lang="en-US"/>
          </a:p>
        </p:txBody>
      </p:sp>
      <p:sp>
        <p:nvSpPr>
          <p:cNvPr id="1048688" name="Text 4"/>
          <p:cNvSpPr/>
          <p:nvPr/>
        </p:nvSpPr>
        <p:spPr>
          <a:xfrm>
            <a:off x="7539633" y="4878110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Qon aylanishi, yurak kasalliklarining oldini oladi.</a:t>
            </a:r>
            <a:endParaRPr dirty="0" sz="1700" lang="en-US"/>
          </a:p>
        </p:txBody>
      </p:sp>
      <p:sp>
        <p:nvSpPr>
          <p:cNvPr id="1048689" name="Shape 5"/>
          <p:cNvSpPr/>
          <p:nvPr/>
        </p:nvSpPr>
        <p:spPr>
          <a:xfrm>
            <a:off x="779978" y="5371267"/>
            <a:ext cx="13070443" cy="633174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90" name="Text 6"/>
          <p:cNvSpPr/>
          <p:nvPr/>
        </p:nvSpPr>
        <p:spPr>
          <a:xfrm>
            <a:off x="1000601" y="5511284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Ovqatlanish</a:t>
            </a:r>
            <a:endParaRPr dirty="0" sz="1700" lang="en-US"/>
          </a:p>
        </p:txBody>
      </p:sp>
      <p:sp>
        <p:nvSpPr>
          <p:cNvPr id="1048691" name="Text 7"/>
          <p:cNvSpPr/>
          <p:nvPr/>
        </p:nvSpPr>
        <p:spPr>
          <a:xfrm>
            <a:off x="7539633" y="5511284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Qandli diabet, semizlik va boshqa kasalliklarni oldini oladi.</a:t>
            </a:r>
            <a:endParaRPr dirty="0" sz="1700" lang="en-US"/>
          </a:p>
        </p:txBody>
      </p:sp>
      <p:sp>
        <p:nvSpPr>
          <p:cNvPr id="1048692" name="Shape 8"/>
          <p:cNvSpPr/>
          <p:nvPr/>
        </p:nvSpPr>
        <p:spPr>
          <a:xfrm>
            <a:off x="779978" y="6004441"/>
            <a:ext cx="13070443" cy="633174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93" name="Text 9"/>
          <p:cNvSpPr/>
          <p:nvPr/>
        </p:nvSpPr>
        <p:spPr>
          <a:xfrm>
            <a:off x="1000601" y="6144458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Stressni Boshqarish</a:t>
            </a:r>
            <a:endParaRPr dirty="0" sz="1700" lang="en-US"/>
          </a:p>
        </p:txBody>
      </p:sp>
      <p:sp>
        <p:nvSpPr>
          <p:cNvPr id="1048694" name="Text 10"/>
          <p:cNvSpPr/>
          <p:nvPr/>
        </p:nvSpPr>
        <p:spPr>
          <a:xfrm>
            <a:off x="7539633" y="6144458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Ruhiy sog'liq uchun zarur, ruhiy kasalliklarning oldini oladi.</a:t>
            </a:r>
            <a:endParaRPr dirty="0" sz="1700" lang="en-US"/>
          </a:p>
        </p:txBody>
      </p:sp>
      <p:sp>
        <p:nvSpPr>
          <p:cNvPr id="1048695" name="Shape 11"/>
          <p:cNvSpPr/>
          <p:nvPr/>
        </p:nvSpPr>
        <p:spPr>
          <a:xfrm>
            <a:off x="779978" y="6637615"/>
            <a:ext cx="13070443" cy="633174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96" name="Text 12"/>
          <p:cNvSpPr/>
          <p:nvPr/>
        </p:nvSpPr>
        <p:spPr>
          <a:xfrm>
            <a:off x="1000601" y="6777633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Davriy Tekshiruvlar</a:t>
            </a:r>
            <a:endParaRPr dirty="0" sz="1700" lang="en-US"/>
          </a:p>
        </p:txBody>
      </p:sp>
      <p:sp>
        <p:nvSpPr>
          <p:cNvPr id="1048697" name="Text 13"/>
          <p:cNvSpPr/>
          <p:nvPr/>
        </p:nvSpPr>
        <p:spPr>
          <a:xfrm>
            <a:off x="7539633" y="6777633"/>
            <a:ext cx="6090166" cy="353139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750"/>
              </a:lnSpc>
              <a:buNone/>
            </a:pPr>
            <a:r>
              <a:rPr dirty="0" sz="17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Kasalliklarni erta aniqlash va oldini olishga yordam beradi.</a:t>
            </a:r>
            <a:endParaRPr dirty="0" sz="1700" lang="en-US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704110" y="7609404"/>
            <a:ext cx="14256327" cy="475890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703" name="Text 0"/>
          <p:cNvSpPr/>
          <p:nvPr/>
        </p:nvSpPr>
        <p:spPr>
          <a:xfrm>
            <a:off x="6203871" y="892731"/>
            <a:ext cx="7709059" cy="1281113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5000"/>
              </a:lnSpc>
              <a:buNone/>
            </a:pPr>
            <a:r>
              <a:rPr dirty="0" sz="4000" lang="en-US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Rag'bat va Qo'llab-Quvvatlash Dasturlari</a:t>
            </a:r>
            <a:endParaRPr dirty="0" sz="4000" lang="en-US"/>
          </a:p>
        </p:txBody>
      </p:sp>
      <p:sp>
        <p:nvSpPr>
          <p:cNvPr id="1048704" name="Shape 1"/>
          <p:cNvSpPr/>
          <p:nvPr/>
        </p:nvSpPr>
        <p:spPr>
          <a:xfrm>
            <a:off x="6203871" y="2481262"/>
            <a:ext cx="3752136" cy="2485430"/>
          </a:xfrm>
          <a:prstGeom prst="roundRect">
            <a:avLst>
              <a:gd name="adj" fmla="val 1237"/>
            </a:avLst>
          </a:prstGeom>
          <a:solidFill>
            <a:srgbClr val="F9F7F7"/>
          </a:solidFill>
        </p:spPr>
      </p:sp>
      <p:sp>
        <p:nvSpPr>
          <p:cNvPr id="1048705" name="Text 2"/>
          <p:cNvSpPr/>
          <p:nvPr/>
        </p:nvSpPr>
        <p:spPr>
          <a:xfrm>
            <a:off x="6408777" y="2686169"/>
            <a:ext cx="3342322" cy="640556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Sog'lom Tanlovi uchun Mukofotlar</a:t>
            </a:r>
            <a:endParaRPr dirty="0" sz="2000" lang="en-US"/>
          </a:p>
        </p:txBody>
      </p:sp>
      <p:sp>
        <p:nvSpPr>
          <p:cNvPr id="1048706" name="Text 3"/>
          <p:cNvSpPr/>
          <p:nvPr/>
        </p:nvSpPr>
        <p:spPr>
          <a:xfrm>
            <a:off x="6408777" y="3449717"/>
            <a:ext cx="3342322" cy="1312069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ovqatlanish, sport mashg'ulotlari kabi ixtiyoriy tanlovlar uchun moddiy va ma'naviy mukofotlar taqdim etish muhim.</a:t>
            </a:r>
            <a:endParaRPr dirty="0" sz="1600" lang="en-US"/>
          </a:p>
        </p:txBody>
      </p:sp>
      <p:sp>
        <p:nvSpPr>
          <p:cNvPr id="1048707" name="Shape 4"/>
          <p:cNvSpPr/>
          <p:nvPr/>
        </p:nvSpPr>
        <p:spPr>
          <a:xfrm>
            <a:off x="10160913" y="2481262"/>
            <a:ext cx="3752136" cy="2485430"/>
          </a:xfrm>
          <a:prstGeom prst="roundRect">
            <a:avLst>
              <a:gd name="adj" fmla="val 1237"/>
            </a:avLst>
          </a:prstGeom>
          <a:solidFill>
            <a:srgbClr val="F9F7F7"/>
          </a:solidFill>
        </p:spPr>
      </p:sp>
      <p:sp>
        <p:nvSpPr>
          <p:cNvPr id="1048708" name="Text 5"/>
          <p:cNvSpPr/>
          <p:nvPr/>
        </p:nvSpPr>
        <p:spPr>
          <a:xfrm>
            <a:off x="10365819" y="2686169"/>
            <a:ext cx="2562463" cy="320278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Jamoa Dasturlari</a:t>
            </a:r>
            <a:endParaRPr dirty="0" sz="2000" lang="en-US"/>
          </a:p>
        </p:txBody>
      </p:sp>
      <p:sp>
        <p:nvSpPr>
          <p:cNvPr id="1048709" name="Text 6"/>
          <p:cNvSpPr/>
          <p:nvPr/>
        </p:nvSpPr>
        <p:spPr>
          <a:xfrm>
            <a:off x="10365819" y="3129439"/>
            <a:ext cx="3342322" cy="1312069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Mahalla va jamoatchilik doirasida sog'lom turmush tarzini qo'llab-quvvatlash dasturlari amalga oshirilishi lozim.</a:t>
            </a:r>
            <a:endParaRPr dirty="0" sz="1600" lang="en-US"/>
          </a:p>
        </p:txBody>
      </p:sp>
      <p:sp>
        <p:nvSpPr>
          <p:cNvPr id="1048710" name="Shape 7"/>
          <p:cNvSpPr/>
          <p:nvPr/>
        </p:nvSpPr>
        <p:spPr>
          <a:xfrm>
            <a:off x="6203871" y="5171599"/>
            <a:ext cx="3752136" cy="2165152"/>
          </a:xfrm>
          <a:prstGeom prst="roundRect">
            <a:avLst>
              <a:gd name="adj" fmla="val 1420"/>
            </a:avLst>
          </a:prstGeom>
          <a:solidFill>
            <a:srgbClr val="F9F7F7"/>
          </a:solidFill>
        </p:spPr>
      </p:sp>
      <p:sp>
        <p:nvSpPr>
          <p:cNvPr id="1048711" name="Text 8"/>
          <p:cNvSpPr/>
          <p:nvPr/>
        </p:nvSpPr>
        <p:spPr>
          <a:xfrm>
            <a:off x="6408777" y="5376505"/>
            <a:ext cx="2562463" cy="320278"/>
          </a:xfrm>
          <a:prstGeom prst="rect"/>
          <a:noFill/>
        </p:spPr>
        <p:txBody>
          <a:bodyPr anchor="t" bIns="0" lIns="0" rIns="0" rtlCol="0" tIns="0" wrap="none"/>
          <a:p>
            <a:pPr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Axborot va Ta'lim</a:t>
            </a:r>
            <a:endParaRPr dirty="0" sz="2000" lang="en-US"/>
          </a:p>
        </p:txBody>
      </p:sp>
      <p:sp>
        <p:nvSpPr>
          <p:cNvPr id="1048712" name="Text 9"/>
          <p:cNvSpPr/>
          <p:nvPr/>
        </p:nvSpPr>
        <p:spPr>
          <a:xfrm>
            <a:off x="6408777" y="5819775"/>
            <a:ext cx="3342322" cy="1312069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 haqidagi targ'ibot, ko'rgazmalar, seminaru-treninglar orqali bilim va malakalar yuksaltiriladi.</a:t>
            </a:r>
            <a:endParaRPr dirty="0" sz="1600" lang="en-US"/>
          </a:p>
        </p:txBody>
      </p:sp>
      <p:sp>
        <p:nvSpPr>
          <p:cNvPr id="1048713" name="Shape 10"/>
          <p:cNvSpPr/>
          <p:nvPr/>
        </p:nvSpPr>
        <p:spPr>
          <a:xfrm>
            <a:off x="10160913" y="5171599"/>
            <a:ext cx="3752136" cy="2165152"/>
          </a:xfrm>
          <a:prstGeom prst="roundRect">
            <a:avLst>
              <a:gd name="adj" fmla="val 1420"/>
            </a:avLst>
          </a:prstGeom>
          <a:solidFill>
            <a:srgbClr val="F9F7F7"/>
          </a:solidFill>
        </p:spPr>
      </p:sp>
      <p:sp>
        <p:nvSpPr>
          <p:cNvPr id="1048714" name="Text 11"/>
          <p:cNvSpPr/>
          <p:nvPr/>
        </p:nvSpPr>
        <p:spPr>
          <a:xfrm>
            <a:off x="10365819" y="5376505"/>
            <a:ext cx="3342322" cy="640556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500"/>
              </a:lnSpc>
              <a:buNone/>
            </a:pPr>
            <a:r>
              <a:rPr dirty="0" sz="2000" lang="en-US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Qulayliklar va Infratuzilmalar</a:t>
            </a:r>
            <a:endParaRPr dirty="0" sz="2000" lang="en-US"/>
          </a:p>
        </p:txBody>
      </p:sp>
      <p:sp>
        <p:nvSpPr>
          <p:cNvPr id="1048715" name="Text 12"/>
          <p:cNvSpPr/>
          <p:nvPr/>
        </p:nvSpPr>
        <p:spPr>
          <a:xfrm>
            <a:off x="10365819" y="6140053"/>
            <a:ext cx="3342322" cy="984052"/>
          </a:xfrm>
          <a:prstGeom prst="rect"/>
          <a:noFill/>
        </p:spPr>
        <p:txBody>
          <a:bodyPr anchor="t" bIns="0" lIns="0" rIns="0" rtlCol="0" tIns="0" wrap="square"/>
          <a:p>
            <a:pPr indent="0" marL="0">
              <a:lnSpc>
                <a:spcPts val="2550"/>
              </a:lnSpc>
              <a:buNone/>
            </a:pPr>
            <a:r>
              <a:rPr dirty="0" sz="1600" lang="en-US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Sog'lom turmush tarzi uchun zarur bo'lgan moddiy-texnik bazani yaxshilash muhim.</a:t>
            </a:r>
            <a:endParaRPr dirty="0" sz="1600" lang="en-US"/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382492" y="7575114"/>
            <a:ext cx="10474036" cy="475890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2024-10-27T22:46:42Z</dcterms:created>
  <dcterms:modified xsi:type="dcterms:W3CDTF">2024-10-29T16:36:51Z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7bc989591250406b99bbaba5e4bd4022</vt:lpwstr>
  </property>
</Properties>
</file>