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Arimo" charset="1" panose="020B0604020202020204"/>
      <p:regular r:id="rId16"/>
    </p:embeddedFont>
    <p:embeddedFont>
      <p:font typeface="Open Sans" charset="1" panose="020B0606030504020204"/>
      <p:regular r:id="rId17"/>
    </p:embeddedFont>
    <p:embeddedFont>
      <p:font typeface="Laila" charset="1" panose="02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20510" y="74624"/>
            <a:ext cx="10212376" cy="10212376"/>
          </a:xfrm>
          <a:custGeom>
            <a:avLst/>
            <a:gdLst/>
            <a:ahLst/>
            <a:cxnLst/>
            <a:rect r="r" b="b" t="t" l="l"/>
            <a:pathLst>
              <a:path h="10212376" w="10212376">
                <a:moveTo>
                  <a:pt x="0" y="0"/>
                </a:moveTo>
                <a:lnTo>
                  <a:pt x="10212375" y="0"/>
                </a:lnTo>
                <a:lnTo>
                  <a:pt x="10212375" y="10212376"/>
                </a:lnTo>
                <a:lnTo>
                  <a:pt x="0" y="1021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075624" y="74624"/>
            <a:ext cx="10212376" cy="10212376"/>
          </a:xfrm>
          <a:custGeom>
            <a:avLst/>
            <a:gdLst/>
            <a:ahLst/>
            <a:cxnLst/>
            <a:rect r="r" b="b" t="t" l="l"/>
            <a:pathLst>
              <a:path h="10212376" w="10212376">
                <a:moveTo>
                  <a:pt x="0" y="0"/>
                </a:moveTo>
                <a:lnTo>
                  <a:pt x="10212376" y="0"/>
                </a:lnTo>
                <a:lnTo>
                  <a:pt x="10212376" y="10212376"/>
                </a:lnTo>
                <a:lnTo>
                  <a:pt x="0" y="1021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420510" y="6338210"/>
            <a:ext cx="9413087" cy="3948790"/>
          </a:xfrm>
          <a:custGeom>
            <a:avLst/>
            <a:gdLst/>
            <a:ahLst/>
            <a:cxnLst/>
            <a:rect r="r" b="b" t="t" l="l"/>
            <a:pathLst>
              <a:path h="3948790" w="9413087">
                <a:moveTo>
                  <a:pt x="0" y="0"/>
                </a:moveTo>
                <a:lnTo>
                  <a:pt x="9413087" y="0"/>
                </a:lnTo>
                <a:lnTo>
                  <a:pt x="9413087" y="3948790"/>
                </a:lnTo>
                <a:lnTo>
                  <a:pt x="0" y="3948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8983052" y="6338210"/>
            <a:ext cx="9413087" cy="3948790"/>
          </a:xfrm>
          <a:custGeom>
            <a:avLst/>
            <a:gdLst/>
            <a:ahLst/>
            <a:cxnLst/>
            <a:rect r="r" b="b" t="t" l="l"/>
            <a:pathLst>
              <a:path h="3948790" w="9413087">
                <a:moveTo>
                  <a:pt x="9413087" y="0"/>
                </a:moveTo>
                <a:lnTo>
                  <a:pt x="0" y="0"/>
                </a:lnTo>
                <a:lnTo>
                  <a:pt x="0" y="3948790"/>
                </a:lnTo>
                <a:lnTo>
                  <a:pt x="9413087" y="3948790"/>
                </a:lnTo>
                <a:lnTo>
                  <a:pt x="941308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886389" y="2967212"/>
            <a:ext cx="10212376" cy="2335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74"/>
              </a:lnSpc>
            </a:pPr>
            <a:r>
              <a:rPr lang="en-US" sz="4410">
                <a:solidFill>
                  <a:srgbClr val="231F20"/>
                </a:solidFill>
                <a:latin typeface="Arimo"/>
                <a:ea typeface="Arimo"/>
                <a:cs typeface="Arimo"/>
                <a:sym typeface="Arimo"/>
              </a:rPr>
              <a:t>Mavzu: Yomon odatlarning salbiy oqibatlari va sog'liqqa o'ylamasdan munosabat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983052" y="6660104"/>
            <a:ext cx="8000777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Tayyorladi:A.Kaxxarova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       Qabul qiluvchi:Sh.Hamrokulova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20510" y="74624"/>
            <a:ext cx="10212376" cy="10212376"/>
          </a:xfrm>
          <a:custGeom>
            <a:avLst/>
            <a:gdLst/>
            <a:ahLst/>
            <a:cxnLst/>
            <a:rect r="r" b="b" t="t" l="l"/>
            <a:pathLst>
              <a:path h="10212376" w="10212376">
                <a:moveTo>
                  <a:pt x="0" y="0"/>
                </a:moveTo>
                <a:lnTo>
                  <a:pt x="10212375" y="0"/>
                </a:lnTo>
                <a:lnTo>
                  <a:pt x="10212375" y="10212376"/>
                </a:lnTo>
                <a:lnTo>
                  <a:pt x="0" y="1021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075624" y="74624"/>
            <a:ext cx="10212376" cy="10212376"/>
          </a:xfrm>
          <a:custGeom>
            <a:avLst/>
            <a:gdLst/>
            <a:ahLst/>
            <a:cxnLst/>
            <a:rect r="r" b="b" t="t" l="l"/>
            <a:pathLst>
              <a:path h="10212376" w="10212376">
                <a:moveTo>
                  <a:pt x="0" y="0"/>
                </a:moveTo>
                <a:lnTo>
                  <a:pt x="10212376" y="0"/>
                </a:lnTo>
                <a:lnTo>
                  <a:pt x="10212376" y="10212376"/>
                </a:lnTo>
                <a:lnTo>
                  <a:pt x="0" y="1021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420510" y="6338210"/>
            <a:ext cx="9413087" cy="3948790"/>
          </a:xfrm>
          <a:custGeom>
            <a:avLst/>
            <a:gdLst/>
            <a:ahLst/>
            <a:cxnLst/>
            <a:rect r="r" b="b" t="t" l="l"/>
            <a:pathLst>
              <a:path h="3948790" w="9413087">
                <a:moveTo>
                  <a:pt x="0" y="0"/>
                </a:moveTo>
                <a:lnTo>
                  <a:pt x="9413087" y="0"/>
                </a:lnTo>
                <a:lnTo>
                  <a:pt x="9413087" y="3948790"/>
                </a:lnTo>
                <a:lnTo>
                  <a:pt x="0" y="3948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8983052" y="6338210"/>
            <a:ext cx="9413087" cy="3948790"/>
          </a:xfrm>
          <a:custGeom>
            <a:avLst/>
            <a:gdLst/>
            <a:ahLst/>
            <a:cxnLst/>
            <a:rect r="r" b="b" t="t" l="l"/>
            <a:pathLst>
              <a:path h="3948790" w="9413087">
                <a:moveTo>
                  <a:pt x="9413087" y="0"/>
                </a:moveTo>
                <a:lnTo>
                  <a:pt x="0" y="0"/>
                </a:lnTo>
                <a:lnTo>
                  <a:pt x="0" y="3948790"/>
                </a:lnTo>
                <a:lnTo>
                  <a:pt x="9413087" y="3948790"/>
                </a:lnTo>
                <a:lnTo>
                  <a:pt x="941308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033229" y="2395509"/>
            <a:ext cx="12221542" cy="3147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77"/>
              </a:lnSpc>
            </a:pPr>
            <a:r>
              <a:rPr lang="en-US" sz="8912">
                <a:solidFill>
                  <a:srgbClr val="739F8F"/>
                </a:solidFill>
                <a:latin typeface="Arimo"/>
                <a:ea typeface="Arimo"/>
                <a:cs typeface="Arimo"/>
                <a:sym typeface="Arimo"/>
              </a:rPr>
              <a:t>Eʼtiboringiz uchun rahmat!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20510" y="74624"/>
            <a:ext cx="10212376" cy="10212376"/>
          </a:xfrm>
          <a:custGeom>
            <a:avLst/>
            <a:gdLst/>
            <a:ahLst/>
            <a:cxnLst/>
            <a:rect r="r" b="b" t="t" l="l"/>
            <a:pathLst>
              <a:path h="10212376" w="10212376">
                <a:moveTo>
                  <a:pt x="0" y="0"/>
                </a:moveTo>
                <a:lnTo>
                  <a:pt x="10212375" y="0"/>
                </a:lnTo>
                <a:lnTo>
                  <a:pt x="10212375" y="10212376"/>
                </a:lnTo>
                <a:lnTo>
                  <a:pt x="0" y="1021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075624" y="74624"/>
            <a:ext cx="10212376" cy="10212376"/>
          </a:xfrm>
          <a:custGeom>
            <a:avLst/>
            <a:gdLst/>
            <a:ahLst/>
            <a:cxnLst/>
            <a:rect r="r" b="b" t="t" l="l"/>
            <a:pathLst>
              <a:path h="10212376" w="10212376">
                <a:moveTo>
                  <a:pt x="0" y="0"/>
                </a:moveTo>
                <a:lnTo>
                  <a:pt x="10212376" y="0"/>
                </a:lnTo>
                <a:lnTo>
                  <a:pt x="10212376" y="10212376"/>
                </a:lnTo>
                <a:lnTo>
                  <a:pt x="0" y="1021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153698" y="6480613"/>
            <a:ext cx="6211204" cy="4034458"/>
          </a:xfrm>
          <a:custGeom>
            <a:avLst/>
            <a:gdLst/>
            <a:ahLst/>
            <a:cxnLst/>
            <a:rect r="r" b="b" t="t" l="l"/>
            <a:pathLst>
              <a:path h="4034458" w="6211204">
                <a:moveTo>
                  <a:pt x="0" y="0"/>
                </a:moveTo>
                <a:lnTo>
                  <a:pt x="6211204" y="0"/>
                </a:lnTo>
                <a:lnTo>
                  <a:pt x="6211204" y="4034457"/>
                </a:lnTo>
                <a:lnTo>
                  <a:pt x="0" y="40344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144226" y="838200"/>
            <a:ext cx="9999548" cy="133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739F8F"/>
                </a:solidFill>
                <a:latin typeface="Arimo"/>
                <a:ea typeface="Arimo"/>
                <a:cs typeface="Arimo"/>
                <a:sym typeface="Arimo"/>
              </a:rPr>
              <a:t>Reja: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279771" y="3062869"/>
            <a:ext cx="13728458" cy="308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436055"/>
                </a:solidFill>
                <a:latin typeface="Laila"/>
                <a:ea typeface="Laila"/>
                <a:cs typeface="Laila"/>
                <a:sym typeface="Laila"/>
              </a:rPr>
              <a:t>1.Yomon odatlar nima?</a:t>
            </a: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436055"/>
                </a:solidFill>
                <a:latin typeface="Laila"/>
                <a:ea typeface="Laila"/>
                <a:cs typeface="Laila"/>
                <a:sym typeface="Laila"/>
              </a:rPr>
              <a:t>2.Yomon odatlarning salbiy oqibatlarni </a:t>
            </a: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436055"/>
                </a:solidFill>
                <a:latin typeface="Laila"/>
                <a:ea typeface="Laila"/>
                <a:cs typeface="Laila"/>
                <a:sym typeface="Laila"/>
              </a:rPr>
              <a:t>3.Yomon odatlarga qarshi kurash yo‘llari</a:t>
            </a: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436055"/>
                </a:solidFill>
                <a:latin typeface="Laila"/>
                <a:ea typeface="Laila"/>
                <a:cs typeface="Laila"/>
                <a:sym typeface="Laila"/>
              </a:rPr>
              <a:t>4.Sog'liqni o'ylamasdan munosabatning oqibatlari</a:t>
            </a:r>
          </a:p>
          <a:p>
            <a:pPr algn="just">
              <a:lnSpc>
                <a:spcPts val="490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20510" y="74624"/>
            <a:ext cx="10212376" cy="10212376"/>
          </a:xfrm>
          <a:custGeom>
            <a:avLst/>
            <a:gdLst/>
            <a:ahLst/>
            <a:cxnLst/>
            <a:rect r="r" b="b" t="t" l="l"/>
            <a:pathLst>
              <a:path h="10212376" w="10212376">
                <a:moveTo>
                  <a:pt x="0" y="0"/>
                </a:moveTo>
                <a:lnTo>
                  <a:pt x="10212375" y="0"/>
                </a:lnTo>
                <a:lnTo>
                  <a:pt x="10212375" y="10212376"/>
                </a:lnTo>
                <a:lnTo>
                  <a:pt x="0" y="1021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075624" y="74624"/>
            <a:ext cx="10212376" cy="10212376"/>
          </a:xfrm>
          <a:custGeom>
            <a:avLst/>
            <a:gdLst/>
            <a:ahLst/>
            <a:cxnLst/>
            <a:rect r="r" b="b" t="t" l="l"/>
            <a:pathLst>
              <a:path h="10212376" w="10212376">
                <a:moveTo>
                  <a:pt x="0" y="0"/>
                </a:moveTo>
                <a:lnTo>
                  <a:pt x="10212376" y="0"/>
                </a:lnTo>
                <a:lnTo>
                  <a:pt x="10212376" y="10212376"/>
                </a:lnTo>
                <a:lnTo>
                  <a:pt x="0" y="1021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5651084"/>
            <a:ext cx="6396140" cy="4635916"/>
          </a:xfrm>
          <a:custGeom>
            <a:avLst/>
            <a:gdLst/>
            <a:ahLst/>
            <a:cxnLst/>
            <a:rect r="r" b="b" t="t" l="l"/>
            <a:pathLst>
              <a:path h="4635916" w="6396140">
                <a:moveTo>
                  <a:pt x="0" y="0"/>
                </a:moveTo>
                <a:lnTo>
                  <a:pt x="6396140" y="0"/>
                </a:lnTo>
                <a:lnTo>
                  <a:pt x="6396140" y="4635916"/>
                </a:lnTo>
                <a:lnTo>
                  <a:pt x="0" y="4635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685677" y="876300"/>
            <a:ext cx="8916645" cy="1171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2"/>
              </a:lnSpc>
            </a:pPr>
            <a:r>
              <a:rPr lang="en-US" sz="6687">
                <a:solidFill>
                  <a:srgbClr val="739F8F"/>
                </a:solidFill>
                <a:latin typeface="Arimo"/>
                <a:ea typeface="Arimo"/>
                <a:cs typeface="Arimo"/>
                <a:sym typeface="Arimo"/>
              </a:rPr>
              <a:t>Yomon odatlar nima?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859864" y="2682722"/>
            <a:ext cx="11864003" cy="4939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436055"/>
                </a:solidFill>
                <a:latin typeface="Laila"/>
                <a:ea typeface="Laila"/>
                <a:cs typeface="Laila"/>
                <a:sym typeface="Laila"/>
              </a:rPr>
              <a:t>Yomon odatlar — bu odamning sog‘lig‘iga, psixologik holatiga, moliyaviy ahvoliga yoki ijtimoiy hayotiga salbiy ta’sir ko‘rsatadigan, ko‘pincha zararli va zararli oqibatlarga olib keladigan muntazam yoki takrorlanadigan xatti-harakatlar.Yomon odatlar quyidagi toifalarda namoyon bo‘lishi mumkin:</a:t>
            </a:r>
          </a:p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436055"/>
                </a:solidFill>
                <a:latin typeface="Laila"/>
                <a:ea typeface="Laila"/>
                <a:cs typeface="Laila"/>
                <a:sym typeface="Laila"/>
              </a:rPr>
              <a:t>Sog'liq uchun zararli odatlar, spirtli ichimliklarni ortiqcha iste'mol qilish</a:t>
            </a:r>
          </a:p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436055"/>
                </a:solidFill>
                <a:latin typeface="Laila"/>
                <a:ea typeface="Laila"/>
                <a:cs typeface="Laila"/>
                <a:sym typeface="Laila"/>
              </a:rPr>
              <a:t>,giyohvand moddalarni iste'mol qilish,ovqatlanish odatlari bilan bog‘liq zararli odatlar,jimoniy faoliyatsizlik,uyqu rejimiga e'tiborsizlik,psixologik va ijtimoiy salbiy odatlar.</a:t>
            </a:r>
          </a:p>
          <a:p>
            <a:pPr algn="just">
              <a:lnSpc>
                <a:spcPts val="3919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20510" y="74624"/>
            <a:ext cx="10212376" cy="10212376"/>
          </a:xfrm>
          <a:custGeom>
            <a:avLst/>
            <a:gdLst/>
            <a:ahLst/>
            <a:cxnLst/>
            <a:rect r="r" b="b" t="t" l="l"/>
            <a:pathLst>
              <a:path h="10212376" w="10212376">
                <a:moveTo>
                  <a:pt x="0" y="0"/>
                </a:moveTo>
                <a:lnTo>
                  <a:pt x="10212375" y="0"/>
                </a:lnTo>
                <a:lnTo>
                  <a:pt x="10212375" y="10212376"/>
                </a:lnTo>
                <a:lnTo>
                  <a:pt x="0" y="1021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075624" y="74624"/>
            <a:ext cx="10212376" cy="10212376"/>
          </a:xfrm>
          <a:custGeom>
            <a:avLst/>
            <a:gdLst/>
            <a:ahLst/>
            <a:cxnLst/>
            <a:rect r="r" b="b" t="t" l="l"/>
            <a:pathLst>
              <a:path h="10212376" w="10212376">
                <a:moveTo>
                  <a:pt x="0" y="0"/>
                </a:moveTo>
                <a:lnTo>
                  <a:pt x="10212376" y="0"/>
                </a:lnTo>
                <a:lnTo>
                  <a:pt x="10212376" y="10212376"/>
                </a:lnTo>
                <a:lnTo>
                  <a:pt x="0" y="1021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-3235262" y="3235262"/>
            <a:ext cx="10287000" cy="3816477"/>
          </a:xfrm>
          <a:custGeom>
            <a:avLst/>
            <a:gdLst/>
            <a:ahLst/>
            <a:cxnLst/>
            <a:rect r="r" b="b" t="t" l="l"/>
            <a:pathLst>
              <a:path h="3816477" w="10287000">
                <a:moveTo>
                  <a:pt x="0" y="0"/>
                </a:moveTo>
                <a:lnTo>
                  <a:pt x="10287001" y="0"/>
                </a:lnTo>
                <a:lnTo>
                  <a:pt x="10287001" y="3816477"/>
                </a:lnTo>
                <a:lnTo>
                  <a:pt x="0" y="38164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780638" y="3190694"/>
            <a:ext cx="5007610" cy="5510292"/>
          </a:xfrm>
          <a:custGeom>
            <a:avLst/>
            <a:gdLst/>
            <a:ahLst/>
            <a:cxnLst/>
            <a:rect r="r" b="b" t="t" l="l"/>
            <a:pathLst>
              <a:path h="5510292" w="5007610">
                <a:moveTo>
                  <a:pt x="0" y="0"/>
                </a:moveTo>
                <a:lnTo>
                  <a:pt x="5007610" y="0"/>
                </a:lnTo>
                <a:lnTo>
                  <a:pt x="5007610" y="5510292"/>
                </a:lnTo>
                <a:lnTo>
                  <a:pt x="0" y="55102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006" t="-6572" r="-39355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140387" y="923925"/>
            <a:ext cx="8477757" cy="730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14"/>
              </a:lnSpc>
            </a:pPr>
            <a:r>
              <a:rPr lang="en-US" sz="4153">
                <a:solidFill>
                  <a:srgbClr val="739F8F"/>
                </a:solidFill>
                <a:latin typeface="Arimo"/>
                <a:ea typeface="Arimo"/>
                <a:cs typeface="Arimo"/>
                <a:sym typeface="Arimo"/>
              </a:rPr>
              <a:t>Yomon odatlarning salbiy oqibatlari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410684" y="3095444"/>
            <a:ext cx="7329881" cy="5611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29"/>
              </a:lnSpc>
            </a:pPr>
            <a:r>
              <a:rPr lang="en-US" sz="3520">
                <a:solidFill>
                  <a:srgbClr val="436055"/>
                </a:solidFill>
                <a:latin typeface="Arimo"/>
                <a:ea typeface="Arimo"/>
                <a:cs typeface="Arimo"/>
                <a:sym typeface="Arimo"/>
              </a:rPr>
              <a:t>Yomon odatlar turli salbiy oqibatlarga olib kelishi mumkin. Masalan, jismoniy salomatlikka zarar keltiradi:chekish, spirtli ichimliklar , notoʻgʻri ovqatlantirish , jismoniy harakatsizlik.Bundan tashqari, ruhiy salomatlikka ham taʼsir koʻrsatadi , ya'ni stress , asabiylik, uyqusizlik va charchoqqa  sabab boʻladi.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20510" y="74624"/>
            <a:ext cx="10212376" cy="10212376"/>
          </a:xfrm>
          <a:custGeom>
            <a:avLst/>
            <a:gdLst/>
            <a:ahLst/>
            <a:cxnLst/>
            <a:rect r="r" b="b" t="t" l="l"/>
            <a:pathLst>
              <a:path h="10212376" w="10212376">
                <a:moveTo>
                  <a:pt x="0" y="0"/>
                </a:moveTo>
                <a:lnTo>
                  <a:pt x="10212375" y="0"/>
                </a:lnTo>
                <a:lnTo>
                  <a:pt x="10212375" y="10212376"/>
                </a:lnTo>
                <a:lnTo>
                  <a:pt x="0" y="1021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075624" y="74624"/>
            <a:ext cx="10212376" cy="10212376"/>
          </a:xfrm>
          <a:custGeom>
            <a:avLst/>
            <a:gdLst/>
            <a:ahLst/>
            <a:cxnLst/>
            <a:rect r="r" b="b" t="t" l="l"/>
            <a:pathLst>
              <a:path h="10212376" w="10212376">
                <a:moveTo>
                  <a:pt x="0" y="0"/>
                </a:moveTo>
                <a:lnTo>
                  <a:pt x="10212376" y="0"/>
                </a:lnTo>
                <a:lnTo>
                  <a:pt x="10212376" y="10212376"/>
                </a:lnTo>
                <a:lnTo>
                  <a:pt x="0" y="1021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3047108" y="6629358"/>
            <a:ext cx="5240892" cy="3657642"/>
          </a:xfrm>
          <a:custGeom>
            <a:avLst/>
            <a:gdLst/>
            <a:ahLst/>
            <a:cxnLst/>
            <a:rect r="r" b="b" t="t" l="l"/>
            <a:pathLst>
              <a:path h="3657642" w="5240892">
                <a:moveTo>
                  <a:pt x="5240892" y="0"/>
                </a:moveTo>
                <a:lnTo>
                  <a:pt x="0" y="0"/>
                </a:lnTo>
                <a:lnTo>
                  <a:pt x="0" y="3657642"/>
                </a:lnTo>
                <a:lnTo>
                  <a:pt x="5240892" y="3657642"/>
                </a:lnTo>
                <a:lnTo>
                  <a:pt x="524089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684730" y="2541809"/>
            <a:ext cx="7364119" cy="5025537"/>
          </a:xfrm>
          <a:custGeom>
            <a:avLst/>
            <a:gdLst/>
            <a:ahLst/>
            <a:cxnLst/>
            <a:rect r="r" b="b" t="t" l="l"/>
            <a:pathLst>
              <a:path h="5025537" w="7364119">
                <a:moveTo>
                  <a:pt x="0" y="0"/>
                </a:moveTo>
                <a:lnTo>
                  <a:pt x="7364119" y="0"/>
                </a:lnTo>
                <a:lnTo>
                  <a:pt x="7364119" y="5025537"/>
                </a:lnTo>
                <a:lnTo>
                  <a:pt x="0" y="50255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6779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01754" y="2465609"/>
            <a:ext cx="7967847" cy="5238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1"/>
              </a:lnSpc>
            </a:pPr>
            <a:r>
              <a:rPr lang="en-US" sz="3744">
                <a:solidFill>
                  <a:srgbClr val="436055"/>
                </a:solidFill>
                <a:latin typeface="Laila"/>
                <a:ea typeface="Laila"/>
                <a:cs typeface="Laila"/>
                <a:sym typeface="Laila"/>
              </a:rPr>
              <a:t>Shuningdek, yomon odatlarning ta’limga ham  ta’siri bor.Chekish yoki spirtli ichimliklarga qaramlik    o‘qishda samaradorlikni pasaytiradi. Diqqatni jamlay olmaslik va energiyaning yetishmasligi o'qishdagi muvaffaqiyatsizliklarga olib keladi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20510" y="74624"/>
            <a:ext cx="10212376" cy="10212376"/>
          </a:xfrm>
          <a:custGeom>
            <a:avLst/>
            <a:gdLst/>
            <a:ahLst/>
            <a:cxnLst/>
            <a:rect r="r" b="b" t="t" l="l"/>
            <a:pathLst>
              <a:path h="10212376" w="10212376">
                <a:moveTo>
                  <a:pt x="0" y="0"/>
                </a:moveTo>
                <a:lnTo>
                  <a:pt x="10212375" y="0"/>
                </a:lnTo>
                <a:lnTo>
                  <a:pt x="10212375" y="10212376"/>
                </a:lnTo>
                <a:lnTo>
                  <a:pt x="0" y="1021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052844" y="3375057"/>
            <a:ext cx="9356151" cy="6911943"/>
          </a:xfrm>
          <a:custGeom>
            <a:avLst/>
            <a:gdLst/>
            <a:ahLst/>
            <a:cxnLst/>
            <a:rect r="r" b="b" t="t" l="l"/>
            <a:pathLst>
              <a:path h="6911943" w="9356151">
                <a:moveTo>
                  <a:pt x="0" y="0"/>
                </a:moveTo>
                <a:lnTo>
                  <a:pt x="9356151" y="0"/>
                </a:lnTo>
                <a:lnTo>
                  <a:pt x="9356151" y="6911943"/>
                </a:lnTo>
                <a:lnTo>
                  <a:pt x="0" y="69119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685677" y="614489"/>
            <a:ext cx="8103948" cy="1412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3"/>
              </a:lnSpc>
            </a:pPr>
            <a:r>
              <a:rPr lang="en-US" sz="3959">
                <a:solidFill>
                  <a:srgbClr val="739F8F"/>
                </a:solidFill>
                <a:latin typeface="Arimo"/>
                <a:ea typeface="Arimo"/>
                <a:cs typeface="Arimo"/>
                <a:sym typeface="Arimo"/>
              </a:rPr>
              <a:t>Yomon odatlarga qarshi kurash yoʻllari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643770" y="2814317"/>
            <a:ext cx="9897259" cy="5965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37"/>
              </a:lnSpc>
            </a:pPr>
            <a:r>
              <a:rPr lang="en-US" sz="3740">
                <a:solidFill>
                  <a:srgbClr val="436055"/>
                </a:solidFill>
                <a:latin typeface="Arimo"/>
                <a:ea typeface="Arimo"/>
                <a:cs typeface="Arimo"/>
                <a:sym typeface="Arimo"/>
              </a:rPr>
              <a:t>Yomon odatlar va ularning oqibatlari haqida tushuntirish: O‘quvchilarga yomon odatlar  va ularning jismoniy, ruhiy hamda ijtimoiy oqibatlari haqida keng tushuntirish berish zarur. O‘quvchilar yomon odatlarni tashlashda o‘qituvchilar va ota-onalarning namunasidan o‘rnak olishadi. Ota-onalar va o‘qituvchilar sog‘lom turmush tarziga amal qilishi va o‘quvchilarni bu yo‘lga rag‘batlantirishi lozim.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20510" y="74624"/>
            <a:ext cx="10212376" cy="10212376"/>
          </a:xfrm>
          <a:custGeom>
            <a:avLst/>
            <a:gdLst/>
            <a:ahLst/>
            <a:cxnLst/>
            <a:rect r="r" b="b" t="t" l="l"/>
            <a:pathLst>
              <a:path h="10212376" w="10212376">
                <a:moveTo>
                  <a:pt x="0" y="0"/>
                </a:moveTo>
                <a:lnTo>
                  <a:pt x="10212375" y="0"/>
                </a:lnTo>
                <a:lnTo>
                  <a:pt x="10212375" y="10212376"/>
                </a:lnTo>
                <a:lnTo>
                  <a:pt x="0" y="1021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075624" y="74624"/>
            <a:ext cx="10212376" cy="10212376"/>
          </a:xfrm>
          <a:custGeom>
            <a:avLst/>
            <a:gdLst/>
            <a:ahLst/>
            <a:cxnLst/>
            <a:rect r="r" b="b" t="t" l="l"/>
            <a:pathLst>
              <a:path h="10212376" w="10212376">
                <a:moveTo>
                  <a:pt x="0" y="0"/>
                </a:moveTo>
                <a:lnTo>
                  <a:pt x="10212376" y="0"/>
                </a:lnTo>
                <a:lnTo>
                  <a:pt x="10212376" y="10212376"/>
                </a:lnTo>
                <a:lnTo>
                  <a:pt x="0" y="10212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969377" y="3375057"/>
            <a:ext cx="9356151" cy="6911943"/>
          </a:xfrm>
          <a:custGeom>
            <a:avLst/>
            <a:gdLst/>
            <a:ahLst/>
            <a:cxnLst/>
            <a:rect r="r" b="b" t="t" l="l"/>
            <a:pathLst>
              <a:path h="6911943" w="9356151">
                <a:moveTo>
                  <a:pt x="0" y="0"/>
                </a:moveTo>
                <a:lnTo>
                  <a:pt x="9356151" y="0"/>
                </a:lnTo>
                <a:lnTo>
                  <a:pt x="9356151" y="6911943"/>
                </a:lnTo>
                <a:lnTo>
                  <a:pt x="0" y="69119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144000" y="3863808"/>
            <a:ext cx="6178385" cy="5394492"/>
          </a:xfrm>
          <a:custGeom>
            <a:avLst/>
            <a:gdLst/>
            <a:ahLst/>
            <a:cxnLst/>
            <a:rect r="r" b="b" t="t" l="l"/>
            <a:pathLst>
              <a:path h="5394492" w="6178385">
                <a:moveTo>
                  <a:pt x="0" y="0"/>
                </a:moveTo>
                <a:lnTo>
                  <a:pt x="6178385" y="0"/>
                </a:lnTo>
                <a:lnTo>
                  <a:pt x="6178385" y="5394492"/>
                </a:lnTo>
                <a:lnTo>
                  <a:pt x="0" y="53944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836" r="0" b="-13695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090659" y="933450"/>
            <a:ext cx="10106682" cy="1406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57"/>
              </a:lnSpc>
            </a:pPr>
            <a:r>
              <a:rPr lang="en-US" sz="3969">
                <a:solidFill>
                  <a:srgbClr val="739F8F"/>
                </a:solidFill>
                <a:latin typeface="Arimo"/>
                <a:ea typeface="Arimo"/>
                <a:cs typeface="Arimo"/>
                <a:sym typeface="Arimo"/>
              </a:rPr>
              <a:t>Sogʻliqni oʻylamasdan munosabatning oqibatlari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970086" y="3745978"/>
            <a:ext cx="6105538" cy="5512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1"/>
              </a:lnSpc>
            </a:pPr>
            <a:r>
              <a:rPr lang="en-US" sz="2601">
                <a:solidFill>
                  <a:srgbClr val="436055"/>
                </a:solidFill>
                <a:latin typeface="Laila"/>
                <a:ea typeface="Laila"/>
                <a:cs typeface="Laila"/>
                <a:sym typeface="Laila"/>
              </a:rPr>
              <a:t>O‘quvchilarda sog‘liqni o‘ylamasdan munosabatning oqibatlari jiddiy bo‘lishi , Masalan:</a:t>
            </a:r>
          </a:p>
          <a:p>
            <a:pPr algn="l">
              <a:lnSpc>
                <a:spcPts val="3641"/>
              </a:lnSpc>
            </a:pPr>
            <a:r>
              <a:rPr lang="en-US" sz="2601">
                <a:solidFill>
                  <a:srgbClr val="436055"/>
                </a:solidFill>
                <a:latin typeface="Laila"/>
                <a:ea typeface="Laila"/>
                <a:cs typeface="Laila"/>
                <a:sym typeface="Laila"/>
              </a:rPr>
              <a:t>1. Stress va ruhiy holat: Salbiy munosabatlar, ayniqsa to'g'ri boshqarilmaydigan ziddiyatlar, yuqori darajada stressni keltirib chiqarishi mumkin. Bu esa ruhiy sogʻliqka jiddiy ta'sir ko'rsatib, depressiya yoki bezovtalik kabi muammolarga olib keladi.</a:t>
            </a:r>
          </a:p>
          <a:p>
            <a:pPr algn="l">
              <a:lnSpc>
                <a:spcPts val="3641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969377" y="3375057"/>
            <a:ext cx="9356151" cy="6911943"/>
          </a:xfrm>
          <a:custGeom>
            <a:avLst/>
            <a:gdLst/>
            <a:ahLst/>
            <a:cxnLst/>
            <a:rect r="r" b="b" t="t" l="l"/>
            <a:pathLst>
              <a:path h="6911943" w="9356151">
                <a:moveTo>
                  <a:pt x="0" y="0"/>
                </a:moveTo>
                <a:lnTo>
                  <a:pt x="9356151" y="0"/>
                </a:lnTo>
                <a:lnTo>
                  <a:pt x="9356151" y="6911943"/>
                </a:lnTo>
                <a:lnTo>
                  <a:pt x="0" y="69119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99349" y="2048008"/>
            <a:ext cx="7974876" cy="6359541"/>
          </a:xfrm>
          <a:custGeom>
            <a:avLst/>
            <a:gdLst/>
            <a:ahLst/>
            <a:cxnLst/>
            <a:rect r="r" b="b" t="t" l="l"/>
            <a:pathLst>
              <a:path h="6359541" w="7974876">
                <a:moveTo>
                  <a:pt x="0" y="0"/>
                </a:moveTo>
                <a:lnTo>
                  <a:pt x="7974876" y="0"/>
                </a:lnTo>
                <a:lnTo>
                  <a:pt x="7974876" y="6359541"/>
                </a:lnTo>
                <a:lnTo>
                  <a:pt x="0" y="63595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425" t="0" r="-10191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639258"/>
            <a:ext cx="6051579" cy="6739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94"/>
              </a:lnSpc>
            </a:pPr>
            <a:r>
              <a:rPr lang="en-US" sz="428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2. Jismoniy kasalliklar: Stressning davomli bo'lishi immunitet tizimiga salbiy ta'sir qiladi va yurak xastaliklari, yuqori qon bosimi, hatto yurak xurujini tezlashtirishi mumkin.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969377" y="3375057"/>
            <a:ext cx="9356151" cy="6911943"/>
          </a:xfrm>
          <a:custGeom>
            <a:avLst/>
            <a:gdLst/>
            <a:ahLst/>
            <a:cxnLst/>
            <a:rect r="r" b="b" t="t" l="l"/>
            <a:pathLst>
              <a:path h="6911943" w="9356151">
                <a:moveTo>
                  <a:pt x="0" y="0"/>
                </a:moveTo>
                <a:lnTo>
                  <a:pt x="9356151" y="0"/>
                </a:lnTo>
                <a:lnTo>
                  <a:pt x="9356151" y="6911943"/>
                </a:lnTo>
                <a:lnTo>
                  <a:pt x="0" y="69119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771100" y="2741870"/>
            <a:ext cx="7124069" cy="5358825"/>
          </a:xfrm>
          <a:custGeom>
            <a:avLst/>
            <a:gdLst/>
            <a:ahLst/>
            <a:cxnLst/>
            <a:rect r="r" b="b" t="t" l="l"/>
            <a:pathLst>
              <a:path h="5358825" w="7124069">
                <a:moveTo>
                  <a:pt x="0" y="0"/>
                </a:moveTo>
                <a:lnTo>
                  <a:pt x="7124069" y="0"/>
                </a:lnTo>
                <a:lnTo>
                  <a:pt x="7124069" y="5358825"/>
                </a:lnTo>
                <a:lnTo>
                  <a:pt x="0" y="53588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404" t="0" r="-6581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84664" y="1343921"/>
            <a:ext cx="7659175" cy="6756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84"/>
              </a:lnSpc>
            </a:pPr>
          </a:p>
          <a:p>
            <a:pPr algn="ctr">
              <a:lnSpc>
                <a:spcPts val="5384"/>
              </a:lnSpc>
            </a:pPr>
          </a:p>
          <a:p>
            <a:pPr algn="ctr">
              <a:lnSpc>
                <a:spcPts val="5384"/>
              </a:lnSpc>
            </a:pPr>
            <a:r>
              <a:rPr lang="en-US" sz="384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3. Uyqu muammolari: Sogʻliqni nazorat qilmasdan yuritilgan munosabatlar, ayniqsa toʻsiqlarga toʻla munosabatlar uyqu buzilishlariga olib keladi. Uyqu yetishmasligi esa uzoq muddatli jismoniy va ruhiy muammolarga olib kelishi mumkin.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DAGUUD1Mxbg</dc:identifier>
  <dcterms:modified xsi:type="dcterms:W3CDTF">2011-08-01T06:04:30Z</dcterms:modified>
  <cp:revision>1</cp:revision>
  <dc:title>Yomon odatlarning oqibatlari </dc:title>
</cp:coreProperties>
</file>