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Times New Roman" charset="1" panose="02030502070405020303"/>
      <p:regular r:id="rId17"/>
    </p:embeddedFont>
    <p:embeddedFont>
      <p:font typeface="Times New Roman Bold" charset="1" panose="02030802070405020303"/>
      <p:regular r:id="rId18"/>
    </p:embeddedFont>
    <p:embeddedFont>
      <p:font typeface="Open Sans Bold" charset="1" panose="020B0806030504020204"/>
      <p:regular r:id="rId19"/>
    </p:embeddedFont>
    <p:embeddedFont>
      <p:font typeface="Alatsi" charset="1" panose="000005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6F3EB"/>
        </a:solidFill>
      </p:bgPr>
    </p:bg>
    <p:spTree>
      <p:nvGrpSpPr>
        <p:cNvPr id="1" name=""/>
        <p:cNvGrpSpPr/>
        <p:nvPr/>
      </p:nvGrpSpPr>
      <p:grpSpPr>
        <a:xfrm>
          <a:off x="0" y="0"/>
          <a:ext cx="0" cy="0"/>
          <a:chOff x="0" y="0"/>
          <a:chExt cx="0" cy="0"/>
        </a:xfrm>
      </p:grpSpPr>
      <p:grpSp>
        <p:nvGrpSpPr>
          <p:cNvPr name="Group 2" id="2"/>
          <p:cNvGrpSpPr/>
          <p:nvPr/>
        </p:nvGrpSpPr>
        <p:grpSpPr>
          <a:xfrm rot="0">
            <a:off x="-31071" y="0"/>
            <a:ext cx="4239083" cy="10287000"/>
            <a:chOff x="0" y="0"/>
            <a:chExt cx="5652111" cy="13716000"/>
          </a:xfrm>
        </p:grpSpPr>
        <p:grpSp>
          <p:nvGrpSpPr>
            <p:cNvPr name="Group 3" id="3"/>
            <p:cNvGrpSpPr/>
            <p:nvPr/>
          </p:nvGrpSpPr>
          <p:grpSpPr>
            <a:xfrm rot="0">
              <a:off x="2826056" y="0"/>
              <a:ext cx="2826056" cy="13716000"/>
              <a:chOff x="0" y="0"/>
              <a:chExt cx="558233" cy="2709333"/>
            </a:xfrm>
          </p:grpSpPr>
          <p:sp>
            <p:nvSpPr>
              <p:cNvPr name="Freeform 4" id="4"/>
              <p:cNvSpPr/>
              <p:nvPr/>
            </p:nvSpPr>
            <p:spPr>
              <a:xfrm flipH="false" flipV="false" rot="0">
                <a:off x="0" y="0"/>
                <a:ext cx="558233" cy="2709333"/>
              </a:xfrm>
              <a:custGeom>
                <a:avLst/>
                <a:gdLst/>
                <a:ahLst/>
                <a:cxnLst/>
                <a:rect r="r" b="b" t="t" l="l"/>
                <a:pathLst>
                  <a:path h="2709333" w="558233">
                    <a:moveTo>
                      <a:pt x="0" y="0"/>
                    </a:moveTo>
                    <a:lnTo>
                      <a:pt x="558233" y="0"/>
                    </a:lnTo>
                    <a:lnTo>
                      <a:pt x="558233" y="2709333"/>
                    </a:lnTo>
                    <a:lnTo>
                      <a:pt x="0" y="2709333"/>
                    </a:lnTo>
                    <a:close/>
                  </a:path>
                </a:pathLst>
              </a:custGeom>
              <a:solidFill>
                <a:srgbClr val="E9E0D9"/>
              </a:solidFill>
            </p:spPr>
          </p:sp>
          <p:sp>
            <p:nvSpPr>
              <p:cNvPr name="TextBox 5" id="5"/>
              <p:cNvSpPr txBox="true"/>
              <p:nvPr/>
            </p:nvSpPr>
            <p:spPr>
              <a:xfrm>
                <a:off x="0" y="-47625"/>
                <a:ext cx="558233" cy="275695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413028" y="0"/>
              <a:ext cx="2826056" cy="13716000"/>
              <a:chOff x="0" y="0"/>
              <a:chExt cx="558233" cy="2709333"/>
            </a:xfrm>
          </p:grpSpPr>
          <p:sp>
            <p:nvSpPr>
              <p:cNvPr name="Freeform 7" id="7"/>
              <p:cNvSpPr/>
              <p:nvPr/>
            </p:nvSpPr>
            <p:spPr>
              <a:xfrm flipH="false" flipV="false" rot="0">
                <a:off x="0" y="0"/>
                <a:ext cx="558233" cy="2709333"/>
              </a:xfrm>
              <a:custGeom>
                <a:avLst/>
                <a:gdLst/>
                <a:ahLst/>
                <a:cxnLst/>
                <a:rect r="r" b="b" t="t" l="l"/>
                <a:pathLst>
                  <a:path h="2709333" w="558233">
                    <a:moveTo>
                      <a:pt x="0" y="0"/>
                    </a:moveTo>
                    <a:lnTo>
                      <a:pt x="558233" y="0"/>
                    </a:lnTo>
                    <a:lnTo>
                      <a:pt x="558233" y="2709333"/>
                    </a:lnTo>
                    <a:lnTo>
                      <a:pt x="0" y="2709333"/>
                    </a:lnTo>
                    <a:close/>
                  </a:path>
                </a:pathLst>
              </a:custGeom>
              <a:solidFill>
                <a:srgbClr val="9FC3D0"/>
              </a:solidFill>
            </p:spPr>
          </p:sp>
          <p:sp>
            <p:nvSpPr>
              <p:cNvPr name="TextBox 8" id="8"/>
              <p:cNvSpPr txBox="true"/>
              <p:nvPr/>
            </p:nvSpPr>
            <p:spPr>
              <a:xfrm>
                <a:off x="0" y="-47625"/>
                <a:ext cx="558233" cy="2756958"/>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0" y="0"/>
              <a:ext cx="2826056" cy="13716000"/>
              <a:chOff x="0" y="0"/>
              <a:chExt cx="558233" cy="2709333"/>
            </a:xfrm>
          </p:grpSpPr>
          <p:sp>
            <p:nvSpPr>
              <p:cNvPr name="Freeform 10" id="10"/>
              <p:cNvSpPr/>
              <p:nvPr/>
            </p:nvSpPr>
            <p:spPr>
              <a:xfrm flipH="false" flipV="false" rot="0">
                <a:off x="0" y="0"/>
                <a:ext cx="558233" cy="2709333"/>
              </a:xfrm>
              <a:custGeom>
                <a:avLst/>
                <a:gdLst/>
                <a:ahLst/>
                <a:cxnLst/>
                <a:rect r="r" b="b" t="t" l="l"/>
                <a:pathLst>
                  <a:path h="2709333" w="558233">
                    <a:moveTo>
                      <a:pt x="0" y="0"/>
                    </a:moveTo>
                    <a:lnTo>
                      <a:pt x="558233" y="0"/>
                    </a:lnTo>
                    <a:lnTo>
                      <a:pt x="558233" y="2709333"/>
                    </a:lnTo>
                    <a:lnTo>
                      <a:pt x="0" y="2709333"/>
                    </a:lnTo>
                    <a:close/>
                  </a:path>
                </a:pathLst>
              </a:custGeom>
              <a:solidFill>
                <a:srgbClr val="E9C7C6"/>
              </a:solidFill>
            </p:spPr>
          </p:sp>
          <p:sp>
            <p:nvSpPr>
              <p:cNvPr name="TextBox 11" id="11"/>
              <p:cNvSpPr txBox="true"/>
              <p:nvPr/>
            </p:nvSpPr>
            <p:spPr>
              <a:xfrm>
                <a:off x="0" y="-76200"/>
                <a:ext cx="558233" cy="2785533"/>
              </a:xfrm>
              <a:prstGeom prst="rect">
                <a:avLst/>
              </a:prstGeom>
            </p:spPr>
            <p:txBody>
              <a:bodyPr anchor="ctr" rtlCol="false" tIns="50800" lIns="50800" bIns="50800" rIns="50800"/>
              <a:lstStyle/>
              <a:p>
                <a:pPr algn="ctr">
                  <a:lnSpc>
                    <a:spcPts val="2659"/>
                  </a:lnSpc>
                </a:pPr>
              </a:p>
            </p:txBody>
          </p:sp>
        </p:grpSp>
      </p:grpSp>
      <p:sp>
        <p:nvSpPr>
          <p:cNvPr name="TextBox 12" id="12"/>
          <p:cNvSpPr txBox="true"/>
          <p:nvPr/>
        </p:nvSpPr>
        <p:spPr>
          <a:xfrm rot="0">
            <a:off x="5150822" y="2654427"/>
            <a:ext cx="11591608" cy="2489073"/>
          </a:xfrm>
          <a:prstGeom prst="rect">
            <a:avLst/>
          </a:prstGeom>
        </p:spPr>
        <p:txBody>
          <a:bodyPr anchor="t" rtlCol="false" tIns="0" lIns="0" bIns="0" rIns="0">
            <a:spAutoFit/>
          </a:bodyPr>
          <a:lstStyle/>
          <a:p>
            <a:pPr algn="ctr">
              <a:lnSpc>
                <a:spcPts val="6111"/>
              </a:lnSpc>
            </a:pPr>
            <a:r>
              <a:rPr lang="en-US" sz="6300">
                <a:solidFill>
                  <a:srgbClr val="000000"/>
                </a:solidFill>
                <a:latin typeface="Times New Roman"/>
                <a:ea typeface="Times New Roman"/>
                <a:cs typeface="Times New Roman"/>
                <a:sym typeface="Times New Roman"/>
              </a:rPr>
              <a:t>Yomon odatlarning salbiy oqibatlari va sog'likka befarq munosabatlar</a:t>
            </a:r>
          </a:p>
        </p:txBody>
      </p:sp>
      <p:sp>
        <p:nvSpPr>
          <p:cNvPr name="Freeform 13" id="13"/>
          <p:cNvSpPr/>
          <p:nvPr/>
        </p:nvSpPr>
        <p:spPr>
          <a:xfrm flipH="false" flipV="false" rot="0">
            <a:off x="12646898" y="-210192"/>
            <a:ext cx="7315200" cy="2477783"/>
          </a:xfrm>
          <a:custGeom>
            <a:avLst/>
            <a:gdLst/>
            <a:ahLst/>
            <a:cxnLst/>
            <a:rect r="r" b="b" t="t" l="l"/>
            <a:pathLst>
              <a:path h="2477783" w="7315200">
                <a:moveTo>
                  <a:pt x="0" y="0"/>
                </a:moveTo>
                <a:lnTo>
                  <a:pt x="7315200" y="0"/>
                </a:lnTo>
                <a:lnTo>
                  <a:pt x="7315200" y="2477784"/>
                </a:lnTo>
                <a:lnTo>
                  <a:pt x="0" y="24777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4" id="14"/>
          <p:cNvSpPr txBox="true"/>
          <p:nvPr/>
        </p:nvSpPr>
        <p:spPr>
          <a:xfrm rot="0">
            <a:off x="4633952" y="7487849"/>
            <a:ext cx="12625348" cy="857250"/>
          </a:xfrm>
          <a:prstGeom prst="rect">
            <a:avLst/>
          </a:prstGeom>
        </p:spPr>
        <p:txBody>
          <a:bodyPr anchor="t" rtlCol="false" tIns="0" lIns="0" bIns="0" rIns="0">
            <a:spAutoFit/>
          </a:bodyPr>
          <a:lstStyle/>
          <a:p>
            <a:pPr algn="ctr">
              <a:lnSpc>
                <a:spcPts val="6299"/>
              </a:lnSpc>
            </a:pPr>
            <a:r>
              <a:rPr lang="en-US" sz="4500">
                <a:solidFill>
                  <a:srgbClr val="000000"/>
                </a:solidFill>
                <a:latin typeface="Times New Roman"/>
                <a:ea typeface="Times New Roman"/>
                <a:cs typeface="Times New Roman"/>
                <a:sym typeface="Times New Roman"/>
              </a:rPr>
              <a:t>Tuzuvchi:AminboyevaMohinur</a:t>
            </a:r>
          </a:p>
        </p:txBody>
      </p:sp>
      <p:sp>
        <p:nvSpPr>
          <p:cNvPr name="Freeform 15" id="15"/>
          <p:cNvSpPr/>
          <p:nvPr/>
        </p:nvSpPr>
        <p:spPr>
          <a:xfrm flipH="false" flipV="false" rot="0">
            <a:off x="11118095" y="9258300"/>
            <a:ext cx="7315200" cy="2477783"/>
          </a:xfrm>
          <a:custGeom>
            <a:avLst/>
            <a:gdLst/>
            <a:ahLst/>
            <a:cxnLst/>
            <a:rect r="r" b="b" t="t" l="l"/>
            <a:pathLst>
              <a:path h="2477783" w="7315200">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6F3EB"/>
        </a:solidFill>
      </p:bgPr>
    </p:bg>
    <p:spTree>
      <p:nvGrpSpPr>
        <p:cNvPr id="1" name=""/>
        <p:cNvGrpSpPr/>
        <p:nvPr/>
      </p:nvGrpSpPr>
      <p:grpSpPr>
        <a:xfrm>
          <a:off x="0" y="0"/>
          <a:ext cx="0" cy="0"/>
          <a:chOff x="0" y="0"/>
          <a:chExt cx="0" cy="0"/>
        </a:xfrm>
      </p:grpSpPr>
      <p:sp>
        <p:nvSpPr>
          <p:cNvPr name="TextBox 2" id="2"/>
          <p:cNvSpPr txBox="true"/>
          <p:nvPr/>
        </p:nvSpPr>
        <p:spPr>
          <a:xfrm rot="0">
            <a:off x="5702946" y="8752657"/>
            <a:ext cx="6882108" cy="512445"/>
          </a:xfrm>
          <a:prstGeom prst="rect">
            <a:avLst/>
          </a:prstGeom>
        </p:spPr>
        <p:txBody>
          <a:bodyPr anchor="t" rtlCol="false" tIns="0" lIns="0" bIns="0" rIns="0">
            <a:spAutoFit/>
          </a:bodyPr>
          <a:lstStyle/>
          <a:p>
            <a:pPr algn="ctr">
              <a:lnSpc>
                <a:spcPts val="3779"/>
              </a:lnSpc>
            </a:pPr>
            <a:r>
              <a:rPr lang="en-US" b="true" sz="2700">
                <a:solidFill>
                  <a:srgbClr val="000000"/>
                </a:solidFill>
                <a:latin typeface="Times New Roman Bold"/>
                <a:ea typeface="Times New Roman Bold"/>
                <a:cs typeface="Times New Roman Bold"/>
                <a:sym typeface="Times New Roman Bold"/>
              </a:rPr>
              <a:t>Davolash pedogogikasi| 2024</a:t>
            </a:r>
          </a:p>
        </p:txBody>
      </p:sp>
      <p:sp>
        <p:nvSpPr>
          <p:cNvPr name="AutoShape 3" id="3"/>
          <p:cNvSpPr/>
          <p:nvPr/>
        </p:nvSpPr>
        <p:spPr>
          <a:xfrm>
            <a:off x="-260599" y="9061267"/>
            <a:ext cx="7105264" cy="19050"/>
          </a:xfrm>
          <a:prstGeom prst="line">
            <a:avLst/>
          </a:prstGeom>
          <a:ln cap="flat" w="114300">
            <a:solidFill>
              <a:srgbClr val="9FC3D0"/>
            </a:solidFill>
            <a:prstDash val="solid"/>
            <a:headEnd type="none" len="sm" w="sm"/>
            <a:tailEnd type="none" len="sm" w="sm"/>
          </a:ln>
        </p:spPr>
      </p:sp>
      <p:sp>
        <p:nvSpPr>
          <p:cNvPr name="AutoShape 4" id="4"/>
          <p:cNvSpPr/>
          <p:nvPr/>
        </p:nvSpPr>
        <p:spPr>
          <a:xfrm>
            <a:off x="11430169" y="9061267"/>
            <a:ext cx="7105264" cy="19050"/>
          </a:xfrm>
          <a:prstGeom prst="line">
            <a:avLst/>
          </a:prstGeom>
          <a:ln cap="flat" w="114300">
            <a:solidFill>
              <a:srgbClr val="9FC3D0"/>
            </a:solidFill>
            <a:prstDash val="solid"/>
            <a:headEnd type="none" len="sm" w="sm"/>
            <a:tailEnd type="none" len="sm" w="sm"/>
          </a:ln>
        </p:spPr>
      </p:sp>
      <p:sp>
        <p:nvSpPr>
          <p:cNvPr name="Freeform 5" id="5"/>
          <p:cNvSpPr/>
          <p:nvPr/>
        </p:nvSpPr>
        <p:spPr>
          <a:xfrm flipH="false" flipV="false" rot="0">
            <a:off x="12982861" y="5945563"/>
            <a:ext cx="7315200" cy="2477783"/>
          </a:xfrm>
          <a:custGeom>
            <a:avLst/>
            <a:gdLst/>
            <a:ahLst/>
            <a:cxnLst/>
            <a:rect r="r" b="b" t="t" l="l"/>
            <a:pathLst>
              <a:path h="2477783" w="7315200">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2585054" y="2797221"/>
            <a:ext cx="4674246" cy="4674227"/>
            <a:chOff x="0" y="0"/>
            <a:chExt cx="6350025" cy="6350000"/>
          </a:xfrm>
        </p:grpSpPr>
        <p:sp>
          <p:nvSpPr>
            <p:cNvPr name="Freeform 7" id="7"/>
            <p:cNvSpPr/>
            <p:nvPr/>
          </p:nvSpPr>
          <p:spPr>
            <a:xfrm flipH="false" flipV="false" rot="0">
              <a:off x="0" y="0"/>
              <a:ext cx="6350026" cy="6350000"/>
            </a:xfrm>
            <a:custGeom>
              <a:avLst/>
              <a:gdLst/>
              <a:ahLst/>
              <a:cxnLst/>
              <a:rect r="r" b="b" t="t" l="l"/>
              <a:pathLst>
                <a:path h="6350000" w="6350026">
                  <a:moveTo>
                    <a:pt x="0" y="0"/>
                  </a:moveTo>
                  <a:lnTo>
                    <a:pt x="6350026" y="0"/>
                  </a:lnTo>
                  <a:lnTo>
                    <a:pt x="6350026" y="6350000"/>
                  </a:lnTo>
                  <a:lnTo>
                    <a:pt x="0" y="6350000"/>
                  </a:lnTo>
                  <a:close/>
                </a:path>
              </a:pathLst>
            </a:custGeom>
            <a:blipFill>
              <a:blip r:embed="rId4"/>
              <a:stretch>
                <a:fillRect l="0" t="-25000" r="0" b="-25000"/>
              </a:stretch>
            </a:blipFill>
          </p:spPr>
        </p:sp>
      </p:grpSp>
      <p:grpSp>
        <p:nvGrpSpPr>
          <p:cNvPr name="Group 8" id="8"/>
          <p:cNvGrpSpPr/>
          <p:nvPr/>
        </p:nvGrpSpPr>
        <p:grpSpPr>
          <a:xfrm rot="0">
            <a:off x="15859155" y="0"/>
            <a:ext cx="1562612" cy="1673225"/>
            <a:chOff x="0" y="0"/>
            <a:chExt cx="2083482" cy="2230967"/>
          </a:xfrm>
        </p:grpSpPr>
        <p:grpSp>
          <p:nvGrpSpPr>
            <p:cNvPr name="Group 9" id="9"/>
            <p:cNvGrpSpPr/>
            <p:nvPr/>
          </p:nvGrpSpPr>
          <p:grpSpPr>
            <a:xfrm rot="0">
              <a:off x="75599" y="0"/>
              <a:ext cx="1932284" cy="2230967"/>
              <a:chOff x="0" y="0"/>
              <a:chExt cx="703982" cy="812800"/>
            </a:xfrm>
          </p:grpSpPr>
          <p:sp>
            <p:nvSpPr>
              <p:cNvPr name="Freeform 10" id="10"/>
              <p:cNvSpPr/>
              <p:nvPr/>
            </p:nvSpPr>
            <p:spPr>
              <a:xfrm flipH="false" flipV="false" rot="0">
                <a:off x="0" y="0"/>
                <a:ext cx="703982" cy="812800"/>
              </a:xfrm>
              <a:custGeom>
                <a:avLst/>
                <a:gdLst/>
                <a:ahLst/>
                <a:cxnLst/>
                <a:rect r="r" b="b" t="t" l="l"/>
                <a:pathLst>
                  <a:path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name="TextBox 11" id="11"/>
              <p:cNvSpPr txBox="true"/>
              <p:nvPr/>
            </p:nvSpPr>
            <p:spPr>
              <a:xfrm>
                <a:off x="0" y="-47625"/>
                <a:ext cx="703982" cy="733425"/>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0" y="437582"/>
              <a:ext cx="2083482" cy="1241504"/>
            </a:xfrm>
            <a:prstGeom prst="rect">
              <a:avLst/>
            </a:prstGeom>
          </p:spPr>
          <p:txBody>
            <a:bodyPr anchor="t" rtlCol="false" tIns="0" lIns="0" bIns="0" rIns="0">
              <a:spAutoFit/>
            </a:bodyPr>
            <a:lstStyle/>
            <a:p>
              <a:pPr algn="ctr">
                <a:lnSpc>
                  <a:spcPts val="7805"/>
                </a:lnSpc>
              </a:pPr>
              <a:r>
                <a:rPr lang="en-US" sz="5575" b="true">
                  <a:solidFill>
                    <a:srgbClr val="000000"/>
                  </a:solidFill>
                  <a:latin typeface="Open Sans Bold"/>
                  <a:ea typeface="Open Sans Bold"/>
                  <a:cs typeface="Open Sans Bold"/>
                  <a:sym typeface="Open Sans Bold"/>
                </a:rPr>
                <a:t>12</a:t>
              </a:r>
            </a:p>
          </p:txBody>
        </p:sp>
      </p:grpSp>
      <p:sp>
        <p:nvSpPr>
          <p:cNvPr name="TextBox 13" id="13"/>
          <p:cNvSpPr txBox="true"/>
          <p:nvPr/>
        </p:nvSpPr>
        <p:spPr>
          <a:xfrm rot="0">
            <a:off x="3679044" y="704850"/>
            <a:ext cx="10929913" cy="1612901"/>
          </a:xfrm>
          <a:prstGeom prst="rect">
            <a:avLst/>
          </a:prstGeom>
        </p:spPr>
        <p:txBody>
          <a:bodyPr anchor="t" rtlCol="false" tIns="0" lIns="0" bIns="0" rIns="0">
            <a:spAutoFit/>
          </a:bodyPr>
          <a:lstStyle/>
          <a:p>
            <a:pPr algn="ctr">
              <a:lnSpc>
                <a:spcPts val="11899"/>
              </a:lnSpc>
            </a:pPr>
            <a:r>
              <a:rPr lang="en-US" sz="8499">
                <a:solidFill>
                  <a:srgbClr val="000000"/>
                </a:solidFill>
                <a:latin typeface="Times New Roman"/>
                <a:ea typeface="Times New Roman"/>
                <a:cs typeface="Times New Roman"/>
                <a:sym typeface="Times New Roman"/>
              </a:rPr>
              <a:t>Xulosa</a:t>
            </a:r>
          </a:p>
        </p:txBody>
      </p:sp>
      <p:sp>
        <p:nvSpPr>
          <p:cNvPr name="Freeform 14" id="14"/>
          <p:cNvSpPr/>
          <p:nvPr/>
        </p:nvSpPr>
        <p:spPr>
          <a:xfrm flipH="false" flipV="false" rot="0">
            <a:off x="-3009325" y="-402279"/>
            <a:ext cx="7315200" cy="2477783"/>
          </a:xfrm>
          <a:custGeom>
            <a:avLst/>
            <a:gdLst/>
            <a:ahLst/>
            <a:cxnLst/>
            <a:rect r="r" b="b" t="t" l="l"/>
            <a:pathLst>
              <a:path h="2477783" w="7315200">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5" id="15"/>
          <p:cNvSpPr txBox="true"/>
          <p:nvPr/>
        </p:nvSpPr>
        <p:spPr>
          <a:xfrm rot="0">
            <a:off x="1028700" y="2761051"/>
            <a:ext cx="10793714" cy="5662295"/>
          </a:xfrm>
          <a:prstGeom prst="rect">
            <a:avLst/>
          </a:prstGeom>
        </p:spPr>
        <p:txBody>
          <a:bodyPr anchor="t" rtlCol="false" tIns="0" lIns="0" bIns="0" rIns="0">
            <a:spAutoFit/>
          </a:bodyPr>
          <a:lstStyle/>
          <a:p>
            <a:pPr algn="l">
              <a:lnSpc>
                <a:spcPts val="4480"/>
              </a:lnSpc>
            </a:pPr>
            <a:r>
              <a:rPr lang="en-US" sz="3200">
                <a:solidFill>
                  <a:srgbClr val="000000"/>
                </a:solidFill>
                <a:latin typeface="Times New Roman"/>
                <a:ea typeface="Times New Roman"/>
                <a:cs typeface="Times New Roman"/>
                <a:sym typeface="Times New Roman"/>
              </a:rPr>
              <a:t>Yomon odatlardan voz kechish va sog‘lom turmush tarziga intilish inson salomatligi va hayot sifatini sezilarli darajada yaxshilaydi. Chekishni tashlash, spirtli ichimliklardan voz kechish, to‘g‘ri ovqatlanish va jismoniy faollikni oshirish orqali yurak-qon tomir kasalliklari, diabet, nafas yo‘llari muammolari va boshqa ko‘plab kasalliklardan himoyalanish mumkin. Sog‘lom turmush tarzi insonning energiyasini oshirib, stressni kamaytiradi, ruhiy va jismoniy holatni yaxshilaydi. Bu esa uzoq va sifatli hayot kechirishga imkon beradi.</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6F3EB"/>
        </a:solidFill>
      </p:bgPr>
    </p:bg>
    <p:spTree>
      <p:nvGrpSpPr>
        <p:cNvPr id="1" name=""/>
        <p:cNvGrpSpPr/>
        <p:nvPr/>
      </p:nvGrpSpPr>
      <p:grpSpPr>
        <a:xfrm>
          <a:off x="0" y="0"/>
          <a:ext cx="0" cy="0"/>
          <a:chOff x="0" y="0"/>
          <a:chExt cx="0" cy="0"/>
        </a:xfrm>
      </p:grpSpPr>
      <p:sp>
        <p:nvSpPr>
          <p:cNvPr name="TextBox 2" id="2"/>
          <p:cNvSpPr txBox="true"/>
          <p:nvPr/>
        </p:nvSpPr>
        <p:spPr>
          <a:xfrm rot="0">
            <a:off x="4554977" y="3709935"/>
            <a:ext cx="11627497" cy="2985135"/>
          </a:xfrm>
          <a:prstGeom prst="rect">
            <a:avLst/>
          </a:prstGeom>
        </p:spPr>
        <p:txBody>
          <a:bodyPr anchor="t" rtlCol="false" tIns="0" lIns="0" bIns="0" rIns="0">
            <a:spAutoFit/>
          </a:bodyPr>
          <a:lstStyle/>
          <a:p>
            <a:pPr algn="ctr">
              <a:lnSpc>
                <a:spcPts val="11340"/>
              </a:lnSpc>
            </a:pPr>
            <a:r>
              <a:rPr lang="en-US" sz="8100">
                <a:solidFill>
                  <a:srgbClr val="000000"/>
                </a:solidFill>
                <a:latin typeface="Times New Roman"/>
                <a:ea typeface="Times New Roman"/>
                <a:cs typeface="Times New Roman"/>
                <a:sym typeface="Times New Roman"/>
              </a:rPr>
              <a:t>E'TIBOR UCHUN TASHAKKUR!</a:t>
            </a:r>
          </a:p>
        </p:txBody>
      </p:sp>
      <p:sp>
        <p:nvSpPr>
          <p:cNvPr name="TextBox 3" id="3"/>
          <p:cNvSpPr txBox="true"/>
          <p:nvPr/>
        </p:nvSpPr>
        <p:spPr>
          <a:xfrm rot="0">
            <a:off x="6927671" y="1780266"/>
            <a:ext cx="6882108" cy="596869"/>
          </a:xfrm>
          <a:prstGeom prst="rect">
            <a:avLst/>
          </a:prstGeom>
        </p:spPr>
        <p:txBody>
          <a:bodyPr anchor="t" rtlCol="false" tIns="0" lIns="0" bIns="0" rIns="0">
            <a:spAutoFit/>
          </a:bodyPr>
          <a:lstStyle/>
          <a:p>
            <a:pPr algn="ctr">
              <a:lnSpc>
                <a:spcPts val="4376"/>
              </a:lnSpc>
            </a:pPr>
            <a:r>
              <a:rPr lang="en-US" sz="3126">
                <a:solidFill>
                  <a:srgbClr val="000000"/>
                </a:solidFill>
                <a:latin typeface="Times New Roman"/>
                <a:ea typeface="Times New Roman"/>
                <a:cs typeface="Times New Roman"/>
                <a:sym typeface="Times New Roman"/>
              </a:rPr>
              <a:t>Davolash pedogogikasi| 2024</a:t>
            </a:r>
          </a:p>
        </p:txBody>
      </p:sp>
      <p:grpSp>
        <p:nvGrpSpPr>
          <p:cNvPr name="Group 4" id="4"/>
          <p:cNvGrpSpPr/>
          <p:nvPr/>
        </p:nvGrpSpPr>
        <p:grpSpPr>
          <a:xfrm rot="0">
            <a:off x="-31071" y="0"/>
            <a:ext cx="4239083" cy="10287000"/>
            <a:chOff x="0" y="0"/>
            <a:chExt cx="5652111" cy="13716000"/>
          </a:xfrm>
        </p:grpSpPr>
        <p:grpSp>
          <p:nvGrpSpPr>
            <p:cNvPr name="Group 5" id="5"/>
            <p:cNvGrpSpPr/>
            <p:nvPr/>
          </p:nvGrpSpPr>
          <p:grpSpPr>
            <a:xfrm rot="0">
              <a:off x="2826056" y="0"/>
              <a:ext cx="2826056" cy="13716000"/>
              <a:chOff x="0" y="0"/>
              <a:chExt cx="558233" cy="2709333"/>
            </a:xfrm>
          </p:grpSpPr>
          <p:sp>
            <p:nvSpPr>
              <p:cNvPr name="Freeform 6" id="6"/>
              <p:cNvSpPr/>
              <p:nvPr/>
            </p:nvSpPr>
            <p:spPr>
              <a:xfrm flipH="false" flipV="false" rot="0">
                <a:off x="0" y="0"/>
                <a:ext cx="558233" cy="2709333"/>
              </a:xfrm>
              <a:custGeom>
                <a:avLst/>
                <a:gdLst/>
                <a:ahLst/>
                <a:cxnLst/>
                <a:rect r="r" b="b" t="t" l="l"/>
                <a:pathLst>
                  <a:path h="2709333" w="558233">
                    <a:moveTo>
                      <a:pt x="0" y="0"/>
                    </a:moveTo>
                    <a:lnTo>
                      <a:pt x="558233" y="0"/>
                    </a:lnTo>
                    <a:lnTo>
                      <a:pt x="558233" y="2709333"/>
                    </a:lnTo>
                    <a:lnTo>
                      <a:pt x="0" y="2709333"/>
                    </a:lnTo>
                    <a:close/>
                  </a:path>
                </a:pathLst>
              </a:custGeom>
              <a:solidFill>
                <a:srgbClr val="E9E0D9"/>
              </a:solidFill>
            </p:spPr>
          </p:sp>
          <p:sp>
            <p:nvSpPr>
              <p:cNvPr name="TextBox 7" id="7"/>
              <p:cNvSpPr txBox="true"/>
              <p:nvPr/>
            </p:nvSpPr>
            <p:spPr>
              <a:xfrm>
                <a:off x="0" y="-47625"/>
                <a:ext cx="558233" cy="2756958"/>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413028" y="0"/>
              <a:ext cx="2826056" cy="13716000"/>
              <a:chOff x="0" y="0"/>
              <a:chExt cx="558233" cy="2709333"/>
            </a:xfrm>
          </p:grpSpPr>
          <p:sp>
            <p:nvSpPr>
              <p:cNvPr name="Freeform 9" id="9"/>
              <p:cNvSpPr/>
              <p:nvPr/>
            </p:nvSpPr>
            <p:spPr>
              <a:xfrm flipH="false" flipV="false" rot="0">
                <a:off x="0" y="0"/>
                <a:ext cx="558233" cy="2709333"/>
              </a:xfrm>
              <a:custGeom>
                <a:avLst/>
                <a:gdLst/>
                <a:ahLst/>
                <a:cxnLst/>
                <a:rect r="r" b="b" t="t" l="l"/>
                <a:pathLst>
                  <a:path h="2709333" w="558233">
                    <a:moveTo>
                      <a:pt x="0" y="0"/>
                    </a:moveTo>
                    <a:lnTo>
                      <a:pt x="558233" y="0"/>
                    </a:lnTo>
                    <a:lnTo>
                      <a:pt x="558233" y="2709333"/>
                    </a:lnTo>
                    <a:lnTo>
                      <a:pt x="0" y="2709333"/>
                    </a:lnTo>
                    <a:close/>
                  </a:path>
                </a:pathLst>
              </a:custGeom>
              <a:solidFill>
                <a:srgbClr val="9FC3D0"/>
              </a:solidFill>
            </p:spPr>
          </p:sp>
          <p:sp>
            <p:nvSpPr>
              <p:cNvPr name="TextBox 10" id="10"/>
              <p:cNvSpPr txBox="true"/>
              <p:nvPr/>
            </p:nvSpPr>
            <p:spPr>
              <a:xfrm>
                <a:off x="0" y="-47625"/>
                <a:ext cx="558233" cy="2756958"/>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0" y="0"/>
              <a:ext cx="2826056" cy="13716000"/>
              <a:chOff x="0" y="0"/>
              <a:chExt cx="558233" cy="2709333"/>
            </a:xfrm>
          </p:grpSpPr>
          <p:sp>
            <p:nvSpPr>
              <p:cNvPr name="Freeform 12" id="12"/>
              <p:cNvSpPr/>
              <p:nvPr/>
            </p:nvSpPr>
            <p:spPr>
              <a:xfrm flipH="false" flipV="false" rot="0">
                <a:off x="0" y="0"/>
                <a:ext cx="558233" cy="2709333"/>
              </a:xfrm>
              <a:custGeom>
                <a:avLst/>
                <a:gdLst/>
                <a:ahLst/>
                <a:cxnLst/>
                <a:rect r="r" b="b" t="t" l="l"/>
                <a:pathLst>
                  <a:path h="2709333" w="558233">
                    <a:moveTo>
                      <a:pt x="0" y="0"/>
                    </a:moveTo>
                    <a:lnTo>
                      <a:pt x="558233" y="0"/>
                    </a:lnTo>
                    <a:lnTo>
                      <a:pt x="558233" y="2709333"/>
                    </a:lnTo>
                    <a:lnTo>
                      <a:pt x="0" y="2709333"/>
                    </a:lnTo>
                    <a:close/>
                  </a:path>
                </a:pathLst>
              </a:custGeom>
              <a:solidFill>
                <a:srgbClr val="E9C7C6"/>
              </a:solidFill>
            </p:spPr>
          </p:sp>
          <p:sp>
            <p:nvSpPr>
              <p:cNvPr name="TextBox 13" id="13"/>
              <p:cNvSpPr txBox="true"/>
              <p:nvPr/>
            </p:nvSpPr>
            <p:spPr>
              <a:xfrm>
                <a:off x="0" y="-47625"/>
                <a:ext cx="558233" cy="2756958"/>
              </a:xfrm>
              <a:prstGeom prst="rect">
                <a:avLst/>
              </a:prstGeom>
            </p:spPr>
            <p:txBody>
              <a:bodyPr anchor="ctr" rtlCol="false" tIns="50800" lIns="50800" bIns="50800" rIns="50800"/>
              <a:lstStyle/>
              <a:p>
                <a:pPr algn="ctr">
                  <a:lnSpc>
                    <a:spcPts val="2659"/>
                  </a:lnSpc>
                </a:pPr>
              </a:p>
            </p:txBody>
          </p:sp>
        </p:grpSp>
      </p:grpSp>
      <p:sp>
        <p:nvSpPr>
          <p:cNvPr name="Freeform 14" id="14"/>
          <p:cNvSpPr/>
          <p:nvPr/>
        </p:nvSpPr>
        <p:spPr>
          <a:xfrm flipH="false" flipV="false" rot="0">
            <a:off x="12412831" y="8026211"/>
            <a:ext cx="7315200" cy="2477783"/>
          </a:xfrm>
          <a:custGeom>
            <a:avLst/>
            <a:gdLst/>
            <a:ahLst/>
            <a:cxnLst/>
            <a:rect r="r" b="b" t="t" l="l"/>
            <a:pathLst>
              <a:path h="2477783" w="7315200">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11413653" y="-573693"/>
            <a:ext cx="7315200" cy="2477783"/>
          </a:xfrm>
          <a:custGeom>
            <a:avLst/>
            <a:gdLst/>
            <a:ahLst/>
            <a:cxnLst/>
            <a:rect r="r" b="b" t="t" l="l"/>
            <a:pathLst>
              <a:path h="2477783" w="7315200">
                <a:moveTo>
                  <a:pt x="0" y="0"/>
                </a:moveTo>
                <a:lnTo>
                  <a:pt x="7315200" y="0"/>
                </a:lnTo>
                <a:lnTo>
                  <a:pt x="7315200" y="2477784"/>
                </a:lnTo>
                <a:lnTo>
                  <a:pt x="0" y="24777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6F3EB"/>
        </a:solidFill>
      </p:bgPr>
    </p:bg>
    <p:spTree>
      <p:nvGrpSpPr>
        <p:cNvPr id="1" name=""/>
        <p:cNvGrpSpPr/>
        <p:nvPr/>
      </p:nvGrpSpPr>
      <p:grpSpPr>
        <a:xfrm>
          <a:off x="0" y="0"/>
          <a:ext cx="0" cy="0"/>
          <a:chOff x="0" y="0"/>
          <a:chExt cx="0" cy="0"/>
        </a:xfrm>
      </p:grpSpPr>
      <p:sp>
        <p:nvSpPr>
          <p:cNvPr name="TextBox 2" id="2"/>
          <p:cNvSpPr txBox="true"/>
          <p:nvPr/>
        </p:nvSpPr>
        <p:spPr>
          <a:xfrm rot="0">
            <a:off x="2716447" y="2990654"/>
            <a:ext cx="14705320" cy="3302635"/>
          </a:xfrm>
          <a:prstGeom prst="rect">
            <a:avLst/>
          </a:prstGeom>
        </p:spPr>
        <p:txBody>
          <a:bodyPr anchor="t" rtlCol="false" tIns="0" lIns="0" bIns="0" rIns="0">
            <a:spAutoFit/>
          </a:bodyPr>
          <a:lstStyle/>
          <a:p>
            <a:pPr algn="l" marL="993139" indent="-496570" lvl="1">
              <a:lnSpc>
                <a:spcPts val="6439"/>
              </a:lnSpc>
              <a:buAutoNum type="arabicPeriod" startAt="1"/>
            </a:pPr>
            <a:r>
              <a:rPr lang="en-US" b="true" sz="4599">
                <a:solidFill>
                  <a:srgbClr val="000000"/>
                </a:solidFill>
                <a:latin typeface="Times New Roman Bold"/>
                <a:ea typeface="Times New Roman Bold"/>
                <a:cs typeface="Times New Roman Bold"/>
                <a:sym typeface="Times New Roman Bold"/>
              </a:rPr>
              <a:t>"</a:t>
            </a:r>
            <a:r>
              <a:rPr lang="en-US" sz="4599">
                <a:solidFill>
                  <a:srgbClr val="000000"/>
                </a:solidFill>
                <a:latin typeface="Times New Roman"/>
                <a:ea typeface="Times New Roman"/>
                <a:cs typeface="Times New Roman"/>
                <a:sym typeface="Times New Roman"/>
              </a:rPr>
              <a:t>Yomon odat" tushunchasi haqida</a:t>
            </a:r>
          </a:p>
          <a:p>
            <a:pPr algn="l" marL="993139" indent="-496570" lvl="1">
              <a:lnSpc>
                <a:spcPts val="6439"/>
              </a:lnSpc>
              <a:buAutoNum type="arabicPeriod" startAt="1"/>
            </a:pPr>
            <a:r>
              <a:rPr lang="en-US" sz="4599">
                <a:solidFill>
                  <a:srgbClr val="000000"/>
                </a:solidFill>
                <a:latin typeface="Times New Roman"/>
                <a:ea typeface="Times New Roman"/>
                <a:cs typeface="Times New Roman"/>
                <a:sym typeface="Times New Roman"/>
              </a:rPr>
              <a:t>Yomon odat turlari</a:t>
            </a:r>
          </a:p>
          <a:p>
            <a:pPr algn="l" marL="993139" indent="-496570" lvl="1">
              <a:lnSpc>
                <a:spcPts val="6439"/>
              </a:lnSpc>
              <a:buAutoNum type="arabicPeriod" startAt="1"/>
            </a:pPr>
            <a:r>
              <a:rPr lang="en-US" sz="4599">
                <a:solidFill>
                  <a:srgbClr val="000000"/>
                </a:solidFill>
                <a:latin typeface="Times New Roman"/>
                <a:ea typeface="Times New Roman"/>
                <a:cs typeface="Times New Roman"/>
                <a:sym typeface="Times New Roman"/>
              </a:rPr>
              <a:t>Yomon odatlarning sog‘likka ta'siri </a:t>
            </a:r>
          </a:p>
          <a:p>
            <a:pPr algn="l" marL="993139" indent="-496570" lvl="1">
              <a:lnSpc>
                <a:spcPts val="6439"/>
              </a:lnSpc>
              <a:buAutoNum type="arabicPeriod" startAt="1"/>
            </a:pPr>
            <a:r>
              <a:rPr lang="en-US" sz="4599">
                <a:solidFill>
                  <a:srgbClr val="000000"/>
                </a:solidFill>
                <a:latin typeface="Times New Roman"/>
                <a:ea typeface="Times New Roman"/>
                <a:cs typeface="Times New Roman"/>
                <a:sym typeface="Times New Roman"/>
              </a:rPr>
              <a:t>Sog‘likka befarq munosabatlar</a:t>
            </a:r>
          </a:p>
        </p:txBody>
      </p:sp>
      <p:sp>
        <p:nvSpPr>
          <p:cNvPr name="TextBox 3" id="3"/>
          <p:cNvSpPr txBox="true"/>
          <p:nvPr/>
        </p:nvSpPr>
        <p:spPr>
          <a:xfrm rot="0">
            <a:off x="5702946" y="8752657"/>
            <a:ext cx="6882108" cy="512445"/>
          </a:xfrm>
          <a:prstGeom prst="rect">
            <a:avLst/>
          </a:prstGeom>
        </p:spPr>
        <p:txBody>
          <a:bodyPr anchor="t" rtlCol="false" tIns="0" lIns="0" bIns="0" rIns="0">
            <a:spAutoFit/>
          </a:bodyPr>
          <a:lstStyle/>
          <a:p>
            <a:pPr algn="ctr">
              <a:lnSpc>
                <a:spcPts val="3779"/>
              </a:lnSpc>
            </a:pPr>
            <a:r>
              <a:rPr lang="en-US" b="true" sz="2700">
                <a:solidFill>
                  <a:srgbClr val="000000"/>
                </a:solidFill>
                <a:latin typeface="Times New Roman Bold"/>
                <a:ea typeface="Times New Roman Bold"/>
                <a:cs typeface="Times New Roman Bold"/>
                <a:sym typeface="Times New Roman Bold"/>
              </a:rPr>
              <a:t>Davolash pedogogikasi</a:t>
            </a:r>
            <a:r>
              <a:rPr lang="en-US" b="true" sz="2700">
                <a:solidFill>
                  <a:srgbClr val="000000"/>
                </a:solidFill>
                <a:latin typeface="Times New Roman Bold"/>
                <a:ea typeface="Times New Roman Bold"/>
                <a:cs typeface="Times New Roman Bold"/>
                <a:sym typeface="Times New Roman Bold"/>
              </a:rPr>
              <a:t>| 2024</a:t>
            </a:r>
          </a:p>
        </p:txBody>
      </p:sp>
      <p:sp>
        <p:nvSpPr>
          <p:cNvPr name="AutoShape 4" id="4"/>
          <p:cNvSpPr/>
          <p:nvPr/>
        </p:nvSpPr>
        <p:spPr>
          <a:xfrm>
            <a:off x="-260599" y="9061267"/>
            <a:ext cx="7105264" cy="19050"/>
          </a:xfrm>
          <a:prstGeom prst="line">
            <a:avLst/>
          </a:prstGeom>
          <a:ln cap="flat" w="114300">
            <a:solidFill>
              <a:srgbClr val="9FC3D0"/>
            </a:solidFill>
            <a:prstDash val="solid"/>
            <a:headEnd type="none" len="sm" w="sm"/>
            <a:tailEnd type="none" len="sm" w="sm"/>
          </a:ln>
        </p:spPr>
      </p:sp>
      <p:sp>
        <p:nvSpPr>
          <p:cNvPr name="Freeform 5" id="5"/>
          <p:cNvSpPr/>
          <p:nvPr/>
        </p:nvSpPr>
        <p:spPr>
          <a:xfrm flipH="false" flipV="false" rot="0">
            <a:off x="13764167" y="6208199"/>
            <a:ext cx="7315200" cy="2477783"/>
          </a:xfrm>
          <a:custGeom>
            <a:avLst/>
            <a:gdLst/>
            <a:ahLst/>
            <a:cxnLst/>
            <a:rect r="r" b="b" t="t" l="l"/>
            <a:pathLst>
              <a:path h="2477783" w="7315200">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6" id="6"/>
          <p:cNvSpPr/>
          <p:nvPr/>
        </p:nvSpPr>
        <p:spPr>
          <a:xfrm>
            <a:off x="11430169" y="9061267"/>
            <a:ext cx="7105264" cy="19050"/>
          </a:xfrm>
          <a:prstGeom prst="line">
            <a:avLst/>
          </a:prstGeom>
          <a:ln cap="flat" w="114300">
            <a:solidFill>
              <a:srgbClr val="9FC3D0"/>
            </a:solidFill>
            <a:prstDash val="solid"/>
            <a:headEnd type="none" len="sm" w="sm"/>
            <a:tailEnd type="none" len="sm" w="sm"/>
          </a:ln>
        </p:spPr>
      </p:sp>
      <p:sp>
        <p:nvSpPr>
          <p:cNvPr name="TextBox 7" id="7"/>
          <p:cNvSpPr txBox="true"/>
          <p:nvPr/>
        </p:nvSpPr>
        <p:spPr>
          <a:xfrm rot="0">
            <a:off x="2553980" y="704850"/>
            <a:ext cx="13180039" cy="1612901"/>
          </a:xfrm>
          <a:prstGeom prst="rect">
            <a:avLst/>
          </a:prstGeom>
        </p:spPr>
        <p:txBody>
          <a:bodyPr anchor="t" rtlCol="false" tIns="0" lIns="0" bIns="0" rIns="0">
            <a:spAutoFit/>
          </a:bodyPr>
          <a:lstStyle/>
          <a:p>
            <a:pPr algn="ctr">
              <a:lnSpc>
                <a:spcPts val="11899"/>
              </a:lnSpc>
            </a:pPr>
            <a:r>
              <a:rPr lang="en-US" sz="8499">
                <a:solidFill>
                  <a:srgbClr val="000000"/>
                </a:solidFill>
                <a:latin typeface="Times New Roman"/>
                <a:ea typeface="Times New Roman"/>
                <a:cs typeface="Times New Roman"/>
                <a:sym typeface="Times New Roman"/>
              </a:rPr>
              <a:t>Reja:</a:t>
            </a:r>
          </a:p>
        </p:txBody>
      </p:sp>
      <p:grpSp>
        <p:nvGrpSpPr>
          <p:cNvPr name="Group 8" id="8"/>
          <p:cNvGrpSpPr/>
          <p:nvPr/>
        </p:nvGrpSpPr>
        <p:grpSpPr>
          <a:xfrm rot="0">
            <a:off x="15859155" y="0"/>
            <a:ext cx="1562612" cy="1673225"/>
            <a:chOff x="0" y="0"/>
            <a:chExt cx="2083482" cy="2230967"/>
          </a:xfrm>
        </p:grpSpPr>
        <p:grpSp>
          <p:nvGrpSpPr>
            <p:cNvPr name="Group 9" id="9"/>
            <p:cNvGrpSpPr/>
            <p:nvPr/>
          </p:nvGrpSpPr>
          <p:grpSpPr>
            <a:xfrm rot="0">
              <a:off x="75599" y="0"/>
              <a:ext cx="1932284" cy="2230967"/>
              <a:chOff x="0" y="0"/>
              <a:chExt cx="703982" cy="812800"/>
            </a:xfrm>
          </p:grpSpPr>
          <p:sp>
            <p:nvSpPr>
              <p:cNvPr name="Freeform 10" id="10"/>
              <p:cNvSpPr/>
              <p:nvPr/>
            </p:nvSpPr>
            <p:spPr>
              <a:xfrm flipH="false" flipV="false" rot="0">
                <a:off x="0" y="0"/>
                <a:ext cx="703982" cy="812800"/>
              </a:xfrm>
              <a:custGeom>
                <a:avLst/>
                <a:gdLst/>
                <a:ahLst/>
                <a:cxnLst/>
                <a:rect r="r" b="b" t="t" l="l"/>
                <a:pathLst>
                  <a:path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name="TextBox 11" id="11"/>
              <p:cNvSpPr txBox="true"/>
              <p:nvPr/>
            </p:nvSpPr>
            <p:spPr>
              <a:xfrm>
                <a:off x="0" y="-47625"/>
                <a:ext cx="703982" cy="733425"/>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0" y="437582"/>
              <a:ext cx="2083482" cy="1241504"/>
            </a:xfrm>
            <a:prstGeom prst="rect">
              <a:avLst/>
            </a:prstGeom>
          </p:spPr>
          <p:txBody>
            <a:bodyPr anchor="t" rtlCol="false" tIns="0" lIns="0" bIns="0" rIns="0">
              <a:spAutoFit/>
            </a:bodyPr>
            <a:lstStyle/>
            <a:p>
              <a:pPr algn="ctr">
                <a:lnSpc>
                  <a:spcPts val="7805"/>
                </a:lnSpc>
              </a:pPr>
              <a:r>
                <a:rPr lang="en-US" sz="5575" b="true">
                  <a:solidFill>
                    <a:srgbClr val="000000"/>
                  </a:solidFill>
                  <a:latin typeface="Open Sans Bold"/>
                  <a:ea typeface="Open Sans Bold"/>
                  <a:cs typeface="Open Sans Bold"/>
                  <a:sym typeface="Open Sans Bold"/>
                </a:rPr>
                <a:t>1</a:t>
              </a:r>
            </a:p>
          </p:txBody>
        </p:sp>
      </p:grpSp>
      <p:sp>
        <p:nvSpPr>
          <p:cNvPr name="Freeform 13" id="13"/>
          <p:cNvSpPr/>
          <p:nvPr/>
        </p:nvSpPr>
        <p:spPr>
          <a:xfrm flipH="false" flipV="false" rot="0">
            <a:off x="-2627572" y="-733336"/>
            <a:ext cx="7315200" cy="2477783"/>
          </a:xfrm>
          <a:custGeom>
            <a:avLst/>
            <a:gdLst/>
            <a:ahLst/>
            <a:cxnLst/>
            <a:rect r="r" b="b" t="t" l="l"/>
            <a:pathLst>
              <a:path h="2477783" w="7315200">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6F3EB"/>
        </a:solidFill>
      </p:bgPr>
    </p:bg>
    <p:spTree>
      <p:nvGrpSpPr>
        <p:cNvPr id="1" name=""/>
        <p:cNvGrpSpPr/>
        <p:nvPr/>
      </p:nvGrpSpPr>
      <p:grpSpPr>
        <a:xfrm>
          <a:off x="0" y="0"/>
          <a:ext cx="0" cy="0"/>
          <a:chOff x="0" y="0"/>
          <a:chExt cx="0" cy="0"/>
        </a:xfrm>
      </p:grpSpPr>
      <p:sp>
        <p:nvSpPr>
          <p:cNvPr name="TextBox 2" id="2"/>
          <p:cNvSpPr txBox="true"/>
          <p:nvPr/>
        </p:nvSpPr>
        <p:spPr>
          <a:xfrm rot="0">
            <a:off x="3070866" y="1397000"/>
            <a:ext cx="13180039" cy="1369695"/>
          </a:xfrm>
          <a:prstGeom prst="rect">
            <a:avLst/>
          </a:prstGeom>
        </p:spPr>
        <p:txBody>
          <a:bodyPr anchor="t" rtlCol="false" tIns="0" lIns="0" bIns="0" rIns="0">
            <a:spAutoFit/>
          </a:bodyPr>
          <a:lstStyle/>
          <a:p>
            <a:pPr algn="ctr">
              <a:lnSpc>
                <a:spcPts val="10080"/>
              </a:lnSpc>
            </a:pPr>
            <a:r>
              <a:rPr lang="en-US" b="true" sz="7200">
                <a:solidFill>
                  <a:srgbClr val="000000"/>
                </a:solidFill>
                <a:latin typeface="Times New Roman Bold"/>
                <a:ea typeface="Times New Roman Bold"/>
                <a:cs typeface="Times New Roman Bold"/>
                <a:sym typeface="Times New Roman Bold"/>
              </a:rPr>
              <a:t>Yomon odat tushunchasi</a:t>
            </a:r>
          </a:p>
        </p:txBody>
      </p:sp>
      <p:sp>
        <p:nvSpPr>
          <p:cNvPr name="TextBox 3" id="3"/>
          <p:cNvSpPr txBox="true"/>
          <p:nvPr/>
        </p:nvSpPr>
        <p:spPr>
          <a:xfrm rot="0">
            <a:off x="5702946" y="8752657"/>
            <a:ext cx="6882108" cy="512445"/>
          </a:xfrm>
          <a:prstGeom prst="rect">
            <a:avLst/>
          </a:prstGeom>
        </p:spPr>
        <p:txBody>
          <a:bodyPr anchor="t" rtlCol="false" tIns="0" lIns="0" bIns="0" rIns="0">
            <a:spAutoFit/>
          </a:bodyPr>
          <a:lstStyle/>
          <a:p>
            <a:pPr algn="ctr">
              <a:lnSpc>
                <a:spcPts val="3779"/>
              </a:lnSpc>
            </a:pPr>
            <a:r>
              <a:rPr lang="en-US" b="true" sz="2700">
                <a:solidFill>
                  <a:srgbClr val="000000"/>
                </a:solidFill>
                <a:latin typeface="Times New Roman Bold"/>
                <a:ea typeface="Times New Roman Bold"/>
                <a:cs typeface="Times New Roman Bold"/>
                <a:sym typeface="Times New Roman Bold"/>
              </a:rPr>
              <a:t>Davolash pedogogikasi| 2024</a:t>
            </a:r>
          </a:p>
        </p:txBody>
      </p:sp>
      <p:sp>
        <p:nvSpPr>
          <p:cNvPr name="TextBox 4" id="4"/>
          <p:cNvSpPr txBox="true"/>
          <p:nvPr/>
        </p:nvSpPr>
        <p:spPr>
          <a:xfrm rot="0">
            <a:off x="1472758" y="3469235"/>
            <a:ext cx="15342484" cy="4697730"/>
          </a:xfrm>
          <a:prstGeom prst="rect">
            <a:avLst/>
          </a:prstGeom>
        </p:spPr>
        <p:txBody>
          <a:bodyPr anchor="t" rtlCol="false" tIns="0" lIns="0" bIns="0" rIns="0">
            <a:spAutoFit/>
          </a:bodyPr>
          <a:lstStyle/>
          <a:p>
            <a:pPr algn="l">
              <a:lnSpc>
                <a:spcPts val="4620"/>
              </a:lnSpc>
            </a:pPr>
            <a:r>
              <a:rPr lang="en-US" sz="3300">
                <a:solidFill>
                  <a:srgbClr val="000000"/>
                </a:solidFill>
                <a:latin typeface="Times New Roman"/>
                <a:ea typeface="Times New Roman"/>
                <a:cs typeface="Times New Roman"/>
                <a:sym typeface="Times New Roman"/>
              </a:rPr>
              <a:t>"Yomon odat" deganda odamlar sog‘ligi va hayoti uchun zararli bo‘lgan xulq-atvorlarni tushunamiz. Bu odatlar insonning ijtimoiy va ruhiy holatiga salbiy ta’sir ko‘rsatishi, sog‘lig‘ini yomonlashtirishi mumkin. Masalan, chekish, ichish, kam harakat qilish, noto‘g‘ri ovqatlanish va uyqu rejimini buzish kabi odatlar yomon odatlar qatoriga kiradi. Yomon odatlarning shakllanishi odatda oilaviy muhit yoki atrof-muhit omillari bilan bog‘liq bo‘ladi. Bunday odatlarni bartaraf etish esa insonning sog‘lom va baxtli hayot kechirishi uchun muhimdir.</a:t>
            </a:r>
          </a:p>
          <a:p>
            <a:pPr algn="l">
              <a:lnSpc>
                <a:spcPts val="4620"/>
              </a:lnSpc>
            </a:pPr>
          </a:p>
        </p:txBody>
      </p:sp>
      <p:sp>
        <p:nvSpPr>
          <p:cNvPr name="AutoShape 5" id="5"/>
          <p:cNvSpPr/>
          <p:nvPr/>
        </p:nvSpPr>
        <p:spPr>
          <a:xfrm>
            <a:off x="-260599" y="9061267"/>
            <a:ext cx="7105264" cy="19050"/>
          </a:xfrm>
          <a:prstGeom prst="line">
            <a:avLst/>
          </a:prstGeom>
          <a:ln cap="flat" w="114300">
            <a:solidFill>
              <a:srgbClr val="9FC3D0"/>
            </a:solidFill>
            <a:prstDash val="solid"/>
            <a:headEnd type="none" len="sm" w="sm"/>
            <a:tailEnd type="none" len="sm" w="sm"/>
          </a:ln>
        </p:spPr>
      </p:sp>
      <p:sp>
        <p:nvSpPr>
          <p:cNvPr name="AutoShape 6" id="6"/>
          <p:cNvSpPr/>
          <p:nvPr/>
        </p:nvSpPr>
        <p:spPr>
          <a:xfrm>
            <a:off x="11430169" y="9061267"/>
            <a:ext cx="7105264" cy="19050"/>
          </a:xfrm>
          <a:prstGeom prst="line">
            <a:avLst/>
          </a:prstGeom>
          <a:ln cap="flat" w="114300">
            <a:solidFill>
              <a:srgbClr val="9FC3D0"/>
            </a:solidFill>
            <a:prstDash val="solid"/>
            <a:headEnd type="none" len="sm" w="sm"/>
            <a:tailEnd type="none" len="sm" w="sm"/>
          </a:ln>
        </p:spPr>
      </p:sp>
      <p:grpSp>
        <p:nvGrpSpPr>
          <p:cNvPr name="Group 7" id="7"/>
          <p:cNvGrpSpPr/>
          <p:nvPr/>
        </p:nvGrpSpPr>
        <p:grpSpPr>
          <a:xfrm rot="0">
            <a:off x="15859155" y="0"/>
            <a:ext cx="1562612" cy="1673225"/>
            <a:chOff x="0" y="0"/>
            <a:chExt cx="2083482" cy="2230967"/>
          </a:xfrm>
        </p:grpSpPr>
        <p:grpSp>
          <p:nvGrpSpPr>
            <p:cNvPr name="Group 8" id="8"/>
            <p:cNvGrpSpPr/>
            <p:nvPr/>
          </p:nvGrpSpPr>
          <p:grpSpPr>
            <a:xfrm rot="0">
              <a:off x="75599" y="0"/>
              <a:ext cx="1932284" cy="2230967"/>
              <a:chOff x="0" y="0"/>
              <a:chExt cx="703982" cy="812800"/>
            </a:xfrm>
          </p:grpSpPr>
          <p:sp>
            <p:nvSpPr>
              <p:cNvPr name="Freeform 9" id="9"/>
              <p:cNvSpPr/>
              <p:nvPr/>
            </p:nvSpPr>
            <p:spPr>
              <a:xfrm flipH="false" flipV="false" rot="0">
                <a:off x="0" y="0"/>
                <a:ext cx="703982" cy="812800"/>
              </a:xfrm>
              <a:custGeom>
                <a:avLst/>
                <a:gdLst/>
                <a:ahLst/>
                <a:cxnLst/>
                <a:rect r="r" b="b" t="t" l="l"/>
                <a:pathLst>
                  <a:path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name="TextBox 10" id="10"/>
              <p:cNvSpPr txBox="true"/>
              <p:nvPr/>
            </p:nvSpPr>
            <p:spPr>
              <a:xfrm>
                <a:off x="0" y="-47625"/>
                <a:ext cx="703982" cy="733425"/>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0" y="437582"/>
              <a:ext cx="2083482" cy="1241504"/>
            </a:xfrm>
            <a:prstGeom prst="rect">
              <a:avLst/>
            </a:prstGeom>
          </p:spPr>
          <p:txBody>
            <a:bodyPr anchor="t" rtlCol="false" tIns="0" lIns="0" bIns="0" rIns="0">
              <a:spAutoFit/>
            </a:bodyPr>
            <a:lstStyle/>
            <a:p>
              <a:pPr algn="ctr">
                <a:lnSpc>
                  <a:spcPts val="7805"/>
                </a:lnSpc>
              </a:pPr>
              <a:r>
                <a:rPr lang="en-US" sz="5575" b="true">
                  <a:solidFill>
                    <a:srgbClr val="000000"/>
                  </a:solidFill>
                  <a:latin typeface="Open Sans Bold"/>
                  <a:ea typeface="Open Sans Bold"/>
                  <a:cs typeface="Open Sans Bold"/>
                  <a:sym typeface="Open Sans Bold"/>
                </a:rPr>
                <a:t>2</a:t>
              </a:r>
            </a:p>
          </p:txBody>
        </p:sp>
      </p:grpSp>
      <p:sp>
        <p:nvSpPr>
          <p:cNvPr name="Freeform 12" id="12"/>
          <p:cNvSpPr/>
          <p:nvPr/>
        </p:nvSpPr>
        <p:spPr>
          <a:xfrm flipH="false" flipV="false" rot="0">
            <a:off x="-2845001" y="434334"/>
            <a:ext cx="7315200" cy="2477783"/>
          </a:xfrm>
          <a:custGeom>
            <a:avLst/>
            <a:gdLst/>
            <a:ahLst/>
            <a:cxnLst/>
            <a:rect r="r" b="b" t="t" l="l"/>
            <a:pathLst>
              <a:path h="2477783" w="7315200">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6F3EB"/>
        </a:solidFill>
      </p:bgPr>
    </p:bg>
    <p:spTree>
      <p:nvGrpSpPr>
        <p:cNvPr id="1" name=""/>
        <p:cNvGrpSpPr/>
        <p:nvPr/>
      </p:nvGrpSpPr>
      <p:grpSpPr>
        <a:xfrm>
          <a:off x="0" y="0"/>
          <a:ext cx="0" cy="0"/>
          <a:chOff x="0" y="0"/>
          <a:chExt cx="0" cy="0"/>
        </a:xfrm>
      </p:grpSpPr>
      <p:sp>
        <p:nvSpPr>
          <p:cNvPr name="TextBox 2" id="2"/>
          <p:cNvSpPr txBox="true"/>
          <p:nvPr/>
        </p:nvSpPr>
        <p:spPr>
          <a:xfrm rot="0">
            <a:off x="5702946" y="8800282"/>
            <a:ext cx="6882108" cy="464820"/>
          </a:xfrm>
          <a:prstGeom prst="rect">
            <a:avLst/>
          </a:prstGeom>
        </p:spPr>
        <p:txBody>
          <a:bodyPr anchor="t" rtlCol="false" tIns="0" lIns="0" bIns="0" rIns="0">
            <a:spAutoFit/>
          </a:bodyPr>
          <a:lstStyle/>
          <a:p>
            <a:pPr algn="ctr">
              <a:lnSpc>
                <a:spcPts val="3779"/>
              </a:lnSpc>
            </a:pPr>
            <a:r>
              <a:rPr lang="en-US" sz="2700">
                <a:solidFill>
                  <a:srgbClr val="000000"/>
                </a:solidFill>
                <a:latin typeface="Alatsi"/>
                <a:ea typeface="Alatsi"/>
                <a:cs typeface="Alatsi"/>
                <a:sym typeface="Alatsi"/>
              </a:rPr>
              <a:t>Davolash pedogogikasi| 2024</a:t>
            </a:r>
          </a:p>
        </p:txBody>
      </p:sp>
      <p:sp>
        <p:nvSpPr>
          <p:cNvPr name="AutoShape 3" id="3"/>
          <p:cNvSpPr/>
          <p:nvPr/>
        </p:nvSpPr>
        <p:spPr>
          <a:xfrm>
            <a:off x="-260599" y="9061267"/>
            <a:ext cx="7105264" cy="19050"/>
          </a:xfrm>
          <a:prstGeom prst="line">
            <a:avLst/>
          </a:prstGeom>
          <a:ln cap="flat" w="114300">
            <a:solidFill>
              <a:srgbClr val="9FC3D0"/>
            </a:solidFill>
            <a:prstDash val="solid"/>
            <a:headEnd type="none" len="sm" w="sm"/>
            <a:tailEnd type="none" len="sm" w="sm"/>
          </a:ln>
        </p:spPr>
      </p:sp>
      <p:sp>
        <p:nvSpPr>
          <p:cNvPr name="AutoShape 4" id="4"/>
          <p:cNvSpPr/>
          <p:nvPr/>
        </p:nvSpPr>
        <p:spPr>
          <a:xfrm>
            <a:off x="11430169" y="9061267"/>
            <a:ext cx="7105264" cy="19050"/>
          </a:xfrm>
          <a:prstGeom prst="line">
            <a:avLst/>
          </a:prstGeom>
          <a:ln cap="flat" w="114300">
            <a:solidFill>
              <a:srgbClr val="9FC3D0"/>
            </a:solidFill>
            <a:prstDash val="solid"/>
            <a:headEnd type="none" len="sm" w="sm"/>
            <a:tailEnd type="none" len="sm" w="sm"/>
          </a:ln>
        </p:spPr>
      </p:sp>
      <p:sp>
        <p:nvSpPr>
          <p:cNvPr name="Freeform 5" id="5"/>
          <p:cNvSpPr/>
          <p:nvPr/>
        </p:nvSpPr>
        <p:spPr>
          <a:xfrm flipH="false" flipV="false" rot="0">
            <a:off x="12982861" y="5933231"/>
            <a:ext cx="7315200" cy="2477783"/>
          </a:xfrm>
          <a:custGeom>
            <a:avLst/>
            <a:gdLst/>
            <a:ahLst/>
            <a:cxnLst/>
            <a:rect r="r" b="b" t="t" l="l"/>
            <a:pathLst>
              <a:path h="2477783" w="7315200">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2012909" y="2797221"/>
            <a:ext cx="5246391" cy="5246370"/>
            <a:chOff x="0" y="0"/>
            <a:chExt cx="6350025" cy="6350000"/>
          </a:xfrm>
        </p:grpSpPr>
        <p:sp>
          <p:nvSpPr>
            <p:cNvPr name="Freeform 7" id="7"/>
            <p:cNvSpPr/>
            <p:nvPr/>
          </p:nvSpPr>
          <p:spPr>
            <a:xfrm flipH="false" flipV="false" rot="0">
              <a:off x="0" y="0"/>
              <a:ext cx="6350026" cy="6350000"/>
            </a:xfrm>
            <a:custGeom>
              <a:avLst/>
              <a:gdLst/>
              <a:ahLst/>
              <a:cxnLst/>
              <a:rect r="r" b="b" t="t" l="l"/>
              <a:pathLst>
                <a:path h="6350000" w="6350026">
                  <a:moveTo>
                    <a:pt x="0" y="0"/>
                  </a:moveTo>
                  <a:lnTo>
                    <a:pt x="6350026" y="0"/>
                  </a:lnTo>
                  <a:lnTo>
                    <a:pt x="6350026" y="6350000"/>
                  </a:lnTo>
                  <a:lnTo>
                    <a:pt x="0" y="6350000"/>
                  </a:lnTo>
                  <a:close/>
                </a:path>
              </a:pathLst>
            </a:custGeom>
            <a:blipFill>
              <a:blip r:embed="rId4"/>
              <a:stretch>
                <a:fillRect l="-55262" t="0" r="-55262" b="0"/>
              </a:stretch>
            </a:blipFill>
          </p:spPr>
        </p:sp>
      </p:grpSp>
      <p:sp>
        <p:nvSpPr>
          <p:cNvPr name="TextBox 8" id="8"/>
          <p:cNvSpPr txBox="true"/>
          <p:nvPr/>
        </p:nvSpPr>
        <p:spPr>
          <a:xfrm rot="0">
            <a:off x="2553980" y="704850"/>
            <a:ext cx="13180039" cy="1612901"/>
          </a:xfrm>
          <a:prstGeom prst="rect">
            <a:avLst/>
          </a:prstGeom>
        </p:spPr>
        <p:txBody>
          <a:bodyPr anchor="t" rtlCol="false" tIns="0" lIns="0" bIns="0" rIns="0">
            <a:spAutoFit/>
          </a:bodyPr>
          <a:lstStyle/>
          <a:p>
            <a:pPr algn="ctr">
              <a:lnSpc>
                <a:spcPts val="11899"/>
              </a:lnSpc>
            </a:pPr>
            <a:r>
              <a:rPr lang="en-US" b="true" sz="8499">
                <a:solidFill>
                  <a:srgbClr val="000000"/>
                </a:solidFill>
                <a:latin typeface="Times New Roman Bold"/>
                <a:ea typeface="Times New Roman Bold"/>
                <a:cs typeface="Times New Roman Bold"/>
                <a:sym typeface="Times New Roman Bold"/>
              </a:rPr>
              <a:t>Yomon odat turlari</a:t>
            </a:r>
          </a:p>
        </p:txBody>
      </p:sp>
      <p:grpSp>
        <p:nvGrpSpPr>
          <p:cNvPr name="Group 9" id="9"/>
          <p:cNvGrpSpPr/>
          <p:nvPr/>
        </p:nvGrpSpPr>
        <p:grpSpPr>
          <a:xfrm rot="0">
            <a:off x="15859155" y="0"/>
            <a:ext cx="1562612" cy="1673225"/>
            <a:chOff x="0" y="0"/>
            <a:chExt cx="2083482" cy="2230967"/>
          </a:xfrm>
        </p:grpSpPr>
        <p:grpSp>
          <p:nvGrpSpPr>
            <p:cNvPr name="Group 10" id="10"/>
            <p:cNvGrpSpPr/>
            <p:nvPr/>
          </p:nvGrpSpPr>
          <p:grpSpPr>
            <a:xfrm rot="0">
              <a:off x="75599" y="0"/>
              <a:ext cx="1932284" cy="2230967"/>
              <a:chOff x="0" y="0"/>
              <a:chExt cx="703982" cy="812800"/>
            </a:xfrm>
          </p:grpSpPr>
          <p:sp>
            <p:nvSpPr>
              <p:cNvPr name="Freeform 11" id="11"/>
              <p:cNvSpPr/>
              <p:nvPr/>
            </p:nvSpPr>
            <p:spPr>
              <a:xfrm flipH="false" flipV="false" rot="0">
                <a:off x="0" y="0"/>
                <a:ext cx="703982" cy="812800"/>
              </a:xfrm>
              <a:custGeom>
                <a:avLst/>
                <a:gdLst/>
                <a:ahLst/>
                <a:cxnLst/>
                <a:rect r="r" b="b" t="t" l="l"/>
                <a:pathLst>
                  <a:path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name="TextBox 12" id="12"/>
              <p:cNvSpPr txBox="true"/>
              <p:nvPr/>
            </p:nvSpPr>
            <p:spPr>
              <a:xfrm>
                <a:off x="0" y="-47625"/>
                <a:ext cx="703982" cy="733425"/>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0" y="437582"/>
              <a:ext cx="2083482" cy="1241504"/>
            </a:xfrm>
            <a:prstGeom prst="rect">
              <a:avLst/>
            </a:prstGeom>
          </p:spPr>
          <p:txBody>
            <a:bodyPr anchor="t" rtlCol="false" tIns="0" lIns="0" bIns="0" rIns="0">
              <a:spAutoFit/>
            </a:bodyPr>
            <a:lstStyle/>
            <a:p>
              <a:pPr algn="ctr">
                <a:lnSpc>
                  <a:spcPts val="7805"/>
                </a:lnSpc>
              </a:pPr>
              <a:r>
                <a:rPr lang="en-US" sz="5575" b="true">
                  <a:solidFill>
                    <a:srgbClr val="000000"/>
                  </a:solidFill>
                  <a:latin typeface="Open Sans Bold"/>
                  <a:ea typeface="Open Sans Bold"/>
                  <a:cs typeface="Open Sans Bold"/>
                  <a:sym typeface="Open Sans Bold"/>
                </a:rPr>
                <a:t>3</a:t>
              </a:r>
            </a:p>
          </p:txBody>
        </p:sp>
      </p:grpSp>
      <p:sp>
        <p:nvSpPr>
          <p:cNvPr name="Freeform 14" id="14"/>
          <p:cNvSpPr/>
          <p:nvPr/>
        </p:nvSpPr>
        <p:spPr>
          <a:xfrm flipH="false" flipV="false" rot="0">
            <a:off x="-3482681" y="-210192"/>
            <a:ext cx="7315200" cy="2477783"/>
          </a:xfrm>
          <a:custGeom>
            <a:avLst/>
            <a:gdLst/>
            <a:ahLst/>
            <a:cxnLst/>
            <a:rect r="r" b="b" t="t" l="l"/>
            <a:pathLst>
              <a:path h="2477783" w="7315200">
                <a:moveTo>
                  <a:pt x="0" y="0"/>
                </a:moveTo>
                <a:lnTo>
                  <a:pt x="7315200" y="0"/>
                </a:lnTo>
                <a:lnTo>
                  <a:pt x="7315200" y="2477784"/>
                </a:lnTo>
                <a:lnTo>
                  <a:pt x="0" y="24777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5" id="15"/>
          <p:cNvSpPr txBox="true"/>
          <p:nvPr/>
        </p:nvSpPr>
        <p:spPr>
          <a:xfrm rot="0">
            <a:off x="1028700" y="3541621"/>
            <a:ext cx="10793714" cy="3882390"/>
          </a:xfrm>
          <a:prstGeom prst="rect">
            <a:avLst/>
          </a:prstGeom>
        </p:spPr>
        <p:txBody>
          <a:bodyPr anchor="t" rtlCol="false" tIns="0" lIns="0" bIns="0" rIns="0">
            <a:spAutoFit/>
          </a:bodyPr>
          <a:lstStyle/>
          <a:p>
            <a:pPr algn="l" marL="1165860" indent="-582930" lvl="1">
              <a:lnSpc>
                <a:spcPts val="7559"/>
              </a:lnSpc>
              <a:buFont typeface="Arial"/>
              <a:buChar char="•"/>
            </a:pPr>
            <a:r>
              <a:rPr lang="en-US" sz="5400">
                <a:solidFill>
                  <a:srgbClr val="000000"/>
                </a:solidFill>
                <a:latin typeface="Times New Roman"/>
                <a:ea typeface="Times New Roman"/>
                <a:cs typeface="Times New Roman"/>
                <a:sym typeface="Times New Roman"/>
              </a:rPr>
              <a:t>Ichkilikka berilish</a:t>
            </a:r>
          </a:p>
          <a:p>
            <a:pPr algn="l" marL="1165860" indent="-582930" lvl="1">
              <a:lnSpc>
                <a:spcPts val="7559"/>
              </a:lnSpc>
              <a:buFont typeface="Arial"/>
              <a:buChar char="•"/>
            </a:pPr>
            <a:r>
              <a:rPr lang="en-US" sz="5400">
                <a:solidFill>
                  <a:srgbClr val="000000"/>
                </a:solidFill>
                <a:latin typeface="Times New Roman"/>
                <a:ea typeface="Times New Roman"/>
                <a:cs typeface="Times New Roman"/>
                <a:sym typeface="Times New Roman"/>
              </a:rPr>
              <a:t>Chekish</a:t>
            </a:r>
          </a:p>
          <a:p>
            <a:pPr algn="l" marL="1165860" indent="-582930" lvl="1">
              <a:lnSpc>
                <a:spcPts val="7559"/>
              </a:lnSpc>
              <a:buFont typeface="Arial"/>
              <a:buChar char="•"/>
            </a:pPr>
            <a:r>
              <a:rPr lang="en-US" sz="5400">
                <a:solidFill>
                  <a:srgbClr val="000000"/>
                </a:solidFill>
                <a:latin typeface="Times New Roman"/>
                <a:ea typeface="Times New Roman"/>
                <a:cs typeface="Times New Roman"/>
                <a:sym typeface="Times New Roman"/>
              </a:rPr>
              <a:t>Noto'g'ri ovqatlanish</a:t>
            </a:r>
          </a:p>
          <a:p>
            <a:pPr algn="l" marL="1165860" indent="-582930" lvl="1">
              <a:lnSpc>
                <a:spcPts val="7559"/>
              </a:lnSpc>
              <a:buFont typeface="Arial"/>
              <a:buChar char="•"/>
            </a:pPr>
            <a:r>
              <a:rPr lang="en-US" sz="5400">
                <a:solidFill>
                  <a:srgbClr val="000000"/>
                </a:solidFill>
                <a:latin typeface="Times New Roman"/>
                <a:ea typeface="Times New Roman"/>
                <a:cs typeface="Times New Roman"/>
                <a:sym typeface="Times New Roman"/>
              </a:rPr>
              <a:t>Kam harakatlik</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6F3EB"/>
        </a:solidFill>
      </p:bgPr>
    </p:bg>
    <p:spTree>
      <p:nvGrpSpPr>
        <p:cNvPr id="1" name=""/>
        <p:cNvGrpSpPr/>
        <p:nvPr/>
      </p:nvGrpSpPr>
      <p:grpSpPr>
        <a:xfrm>
          <a:off x="0" y="0"/>
          <a:ext cx="0" cy="0"/>
          <a:chOff x="0" y="0"/>
          <a:chExt cx="0" cy="0"/>
        </a:xfrm>
      </p:grpSpPr>
      <p:sp>
        <p:nvSpPr>
          <p:cNvPr name="TextBox 2" id="2"/>
          <p:cNvSpPr txBox="true"/>
          <p:nvPr/>
        </p:nvSpPr>
        <p:spPr>
          <a:xfrm rot="0">
            <a:off x="1497699" y="127646"/>
            <a:ext cx="14361456" cy="1412240"/>
          </a:xfrm>
          <a:prstGeom prst="rect">
            <a:avLst/>
          </a:prstGeom>
        </p:spPr>
        <p:txBody>
          <a:bodyPr anchor="t" rtlCol="false" tIns="0" lIns="0" bIns="0" rIns="0">
            <a:spAutoFit/>
          </a:bodyPr>
          <a:lstStyle/>
          <a:p>
            <a:pPr algn="ctr">
              <a:lnSpc>
                <a:spcPts val="10360"/>
              </a:lnSpc>
            </a:pPr>
            <a:r>
              <a:rPr lang="en-US" b="true" sz="7400">
                <a:solidFill>
                  <a:srgbClr val="000000"/>
                </a:solidFill>
                <a:latin typeface="Times New Roman Bold"/>
                <a:ea typeface="Times New Roman Bold"/>
                <a:cs typeface="Times New Roman Bold"/>
                <a:sym typeface="Times New Roman Bold"/>
              </a:rPr>
              <a:t>Spirtli ichimliklar ta’siri </a:t>
            </a:r>
          </a:p>
        </p:txBody>
      </p:sp>
      <p:grpSp>
        <p:nvGrpSpPr>
          <p:cNvPr name="Group 3" id="3"/>
          <p:cNvGrpSpPr/>
          <p:nvPr/>
        </p:nvGrpSpPr>
        <p:grpSpPr>
          <a:xfrm rot="0">
            <a:off x="1963272" y="6685437"/>
            <a:ext cx="6651535" cy="2457148"/>
            <a:chOff x="0" y="0"/>
            <a:chExt cx="8868713" cy="3276197"/>
          </a:xfrm>
        </p:grpSpPr>
        <p:grpSp>
          <p:nvGrpSpPr>
            <p:cNvPr name="Group 4" id="4"/>
            <p:cNvGrpSpPr/>
            <p:nvPr/>
          </p:nvGrpSpPr>
          <p:grpSpPr>
            <a:xfrm rot="0">
              <a:off x="0" y="0"/>
              <a:ext cx="8868713" cy="3276197"/>
              <a:chOff x="0" y="0"/>
              <a:chExt cx="1751844" cy="647150"/>
            </a:xfrm>
          </p:grpSpPr>
          <p:sp>
            <p:nvSpPr>
              <p:cNvPr name="Freeform 5" id="5"/>
              <p:cNvSpPr/>
              <p:nvPr/>
            </p:nvSpPr>
            <p:spPr>
              <a:xfrm flipH="false" flipV="false" rot="0">
                <a:off x="0" y="0"/>
                <a:ext cx="1751844" cy="647150"/>
              </a:xfrm>
              <a:custGeom>
                <a:avLst/>
                <a:gdLst/>
                <a:ahLst/>
                <a:cxnLst/>
                <a:rect r="r" b="b" t="t" l="l"/>
                <a:pathLst>
                  <a:path h="647150" w="1751844">
                    <a:moveTo>
                      <a:pt x="59360" y="0"/>
                    </a:moveTo>
                    <a:lnTo>
                      <a:pt x="1692484" y="0"/>
                    </a:lnTo>
                    <a:cubicBezTo>
                      <a:pt x="1725268" y="0"/>
                      <a:pt x="1751844" y="26577"/>
                      <a:pt x="1751844" y="59360"/>
                    </a:cubicBezTo>
                    <a:lnTo>
                      <a:pt x="1751844" y="587790"/>
                    </a:lnTo>
                    <a:cubicBezTo>
                      <a:pt x="1751844" y="603533"/>
                      <a:pt x="1745590" y="618632"/>
                      <a:pt x="1734458" y="629764"/>
                    </a:cubicBezTo>
                    <a:cubicBezTo>
                      <a:pt x="1723326" y="640896"/>
                      <a:pt x="1708227" y="647150"/>
                      <a:pt x="1692484" y="647150"/>
                    </a:cubicBezTo>
                    <a:lnTo>
                      <a:pt x="59360" y="647150"/>
                    </a:lnTo>
                    <a:cubicBezTo>
                      <a:pt x="26577" y="647150"/>
                      <a:pt x="0" y="620573"/>
                      <a:pt x="0" y="587790"/>
                    </a:cubicBezTo>
                    <a:lnTo>
                      <a:pt x="0" y="59360"/>
                    </a:lnTo>
                    <a:cubicBezTo>
                      <a:pt x="0" y="26577"/>
                      <a:pt x="26577" y="0"/>
                      <a:pt x="59360" y="0"/>
                    </a:cubicBezTo>
                    <a:close/>
                  </a:path>
                </a:pathLst>
              </a:custGeom>
              <a:solidFill>
                <a:srgbClr val="E9C7C6"/>
              </a:solidFill>
            </p:spPr>
          </p:sp>
          <p:sp>
            <p:nvSpPr>
              <p:cNvPr name="TextBox 6" id="6"/>
              <p:cNvSpPr txBox="true"/>
              <p:nvPr/>
            </p:nvSpPr>
            <p:spPr>
              <a:xfrm>
                <a:off x="0" y="-38100"/>
                <a:ext cx="1751844" cy="685250"/>
              </a:xfrm>
              <a:prstGeom prst="rect">
                <a:avLst/>
              </a:prstGeom>
            </p:spPr>
            <p:txBody>
              <a:bodyPr anchor="ctr" rtlCol="false" tIns="50800" lIns="50800" bIns="50800" rIns="50800"/>
              <a:lstStyle/>
              <a:p>
                <a:pPr algn="ctr">
                  <a:lnSpc>
                    <a:spcPts val="2659"/>
                  </a:lnSpc>
                </a:pPr>
              </a:p>
            </p:txBody>
          </p:sp>
        </p:grpSp>
        <p:sp>
          <p:nvSpPr>
            <p:cNvPr name="TextBox 7" id="7"/>
            <p:cNvSpPr txBox="true"/>
            <p:nvPr/>
          </p:nvSpPr>
          <p:spPr>
            <a:xfrm rot="0">
              <a:off x="695604" y="95250"/>
              <a:ext cx="7735510" cy="2807970"/>
            </a:xfrm>
            <a:prstGeom prst="rect">
              <a:avLst/>
            </a:prstGeom>
          </p:spPr>
          <p:txBody>
            <a:bodyPr anchor="t" rtlCol="false" tIns="0" lIns="0" bIns="0" rIns="0">
              <a:spAutoFit/>
            </a:bodyPr>
            <a:lstStyle/>
            <a:p>
              <a:pPr algn="l">
                <a:lnSpc>
                  <a:spcPts val="3359"/>
                </a:lnSpc>
              </a:pPr>
              <a:r>
                <a:rPr lang="en-US" sz="2400" b="true">
                  <a:solidFill>
                    <a:srgbClr val="000000"/>
                  </a:solidFill>
                  <a:latin typeface="Times New Roman Bold"/>
                  <a:ea typeface="Times New Roman Bold"/>
                  <a:cs typeface="Times New Roman Bold"/>
                  <a:sym typeface="Times New Roman Bold"/>
                </a:rPr>
                <a:t>2. Ruhiy salomatlikka ta’siri</a:t>
              </a:r>
            </a:p>
            <a:p>
              <a:pPr algn="l">
                <a:lnSpc>
                  <a:spcPts val="3359"/>
                </a:lnSpc>
              </a:pPr>
              <a:r>
                <a:rPr lang="en-US" sz="2400" b="true">
                  <a:solidFill>
                    <a:srgbClr val="000000"/>
                  </a:solidFill>
                  <a:latin typeface="Times New Roman Bold"/>
                  <a:ea typeface="Times New Roman Bold"/>
                  <a:cs typeface="Times New Roman Bold"/>
                  <a:sym typeface="Times New Roman Bold"/>
                </a:rPr>
                <a:t>Stress va asabiylashish: Ichkilik vaqtincha ruhiyatni tinchlantirganidek tuyuladi, ammo aslida u stress va xavotirni oshiradi.</a:t>
              </a:r>
            </a:p>
            <a:p>
              <a:pPr algn="l">
                <a:lnSpc>
                  <a:spcPts val="3359"/>
                </a:lnSpc>
              </a:pPr>
            </a:p>
          </p:txBody>
        </p:sp>
      </p:grpSp>
      <p:sp>
        <p:nvSpPr>
          <p:cNvPr name="TextBox 8" id="8"/>
          <p:cNvSpPr txBox="true"/>
          <p:nvPr/>
        </p:nvSpPr>
        <p:spPr>
          <a:xfrm rot="0">
            <a:off x="2452253" y="1530350"/>
            <a:ext cx="10094965" cy="2020336"/>
          </a:xfrm>
          <a:prstGeom prst="rect">
            <a:avLst/>
          </a:prstGeom>
        </p:spPr>
        <p:txBody>
          <a:bodyPr anchor="t" rtlCol="false" tIns="0" lIns="0" bIns="0" rIns="0">
            <a:spAutoFit/>
          </a:bodyPr>
          <a:lstStyle/>
          <a:p>
            <a:pPr algn="l">
              <a:lnSpc>
                <a:spcPts val="5192"/>
              </a:lnSpc>
            </a:pPr>
            <a:r>
              <a:rPr lang="en-US" sz="3709">
                <a:solidFill>
                  <a:srgbClr val="000000"/>
                </a:solidFill>
                <a:latin typeface="Times New Roman"/>
                <a:ea typeface="Times New Roman"/>
                <a:cs typeface="Times New Roman"/>
                <a:sym typeface="Times New Roman"/>
              </a:rPr>
              <a:t>Spirtli ichimliklarni muntazam ravishda iste’mol qilish salomatlikka jiddiy zarar yetkazadi va bir qancha salbiy oqibatlarga olib keladi.</a:t>
            </a:r>
          </a:p>
        </p:txBody>
      </p:sp>
      <p:grpSp>
        <p:nvGrpSpPr>
          <p:cNvPr name="Group 9" id="9"/>
          <p:cNvGrpSpPr/>
          <p:nvPr/>
        </p:nvGrpSpPr>
        <p:grpSpPr>
          <a:xfrm rot="0">
            <a:off x="9673194" y="6685437"/>
            <a:ext cx="6651535" cy="2364438"/>
            <a:chOff x="0" y="0"/>
            <a:chExt cx="8868713" cy="3152584"/>
          </a:xfrm>
        </p:grpSpPr>
        <p:grpSp>
          <p:nvGrpSpPr>
            <p:cNvPr name="Group 10" id="10"/>
            <p:cNvGrpSpPr/>
            <p:nvPr/>
          </p:nvGrpSpPr>
          <p:grpSpPr>
            <a:xfrm rot="0">
              <a:off x="0" y="0"/>
              <a:ext cx="8868713" cy="3152584"/>
              <a:chOff x="0" y="0"/>
              <a:chExt cx="1751844" cy="622733"/>
            </a:xfrm>
          </p:grpSpPr>
          <p:sp>
            <p:nvSpPr>
              <p:cNvPr name="Freeform 11" id="11"/>
              <p:cNvSpPr/>
              <p:nvPr/>
            </p:nvSpPr>
            <p:spPr>
              <a:xfrm flipH="false" flipV="false" rot="0">
                <a:off x="0" y="0"/>
                <a:ext cx="1751844" cy="622733"/>
              </a:xfrm>
              <a:custGeom>
                <a:avLst/>
                <a:gdLst/>
                <a:ahLst/>
                <a:cxnLst/>
                <a:rect r="r" b="b" t="t" l="l"/>
                <a:pathLst>
                  <a:path h="622733" w="1751844">
                    <a:moveTo>
                      <a:pt x="59360" y="0"/>
                    </a:moveTo>
                    <a:lnTo>
                      <a:pt x="1692484" y="0"/>
                    </a:lnTo>
                    <a:cubicBezTo>
                      <a:pt x="1725268" y="0"/>
                      <a:pt x="1751844" y="26577"/>
                      <a:pt x="1751844" y="59360"/>
                    </a:cubicBezTo>
                    <a:lnTo>
                      <a:pt x="1751844" y="563372"/>
                    </a:lnTo>
                    <a:cubicBezTo>
                      <a:pt x="1751844" y="596156"/>
                      <a:pt x="1725268" y="622733"/>
                      <a:pt x="1692484" y="622733"/>
                    </a:cubicBezTo>
                    <a:lnTo>
                      <a:pt x="59360" y="622733"/>
                    </a:lnTo>
                    <a:cubicBezTo>
                      <a:pt x="26577" y="622733"/>
                      <a:pt x="0" y="596156"/>
                      <a:pt x="0" y="563372"/>
                    </a:cubicBezTo>
                    <a:lnTo>
                      <a:pt x="0" y="59360"/>
                    </a:lnTo>
                    <a:cubicBezTo>
                      <a:pt x="0" y="26577"/>
                      <a:pt x="26577" y="0"/>
                      <a:pt x="59360" y="0"/>
                    </a:cubicBezTo>
                    <a:close/>
                  </a:path>
                </a:pathLst>
              </a:custGeom>
              <a:solidFill>
                <a:srgbClr val="E9C7C6"/>
              </a:solidFill>
            </p:spPr>
          </p:sp>
          <p:sp>
            <p:nvSpPr>
              <p:cNvPr name="TextBox 12" id="12"/>
              <p:cNvSpPr txBox="true"/>
              <p:nvPr/>
            </p:nvSpPr>
            <p:spPr>
              <a:xfrm>
                <a:off x="0" y="-38100"/>
                <a:ext cx="1751844" cy="660833"/>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695604" y="95250"/>
              <a:ext cx="7735510" cy="2684357"/>
            </a:xfrm>
            <a:prstGeom prst="rect">
              <a:avLst/>
            </a:prstGeom>
          </p:spPr>
          <p:txBody>
            <a:bodyPr anchor="t" rtlCol="false" tIns="0" lIns="0" bIns="0" rIns="0">
              <a:spAutoFit/>
            </a:bodyPr>
            <a:lstStyle/>
            <a:p>
              <a:pPr algn="l">
                <a:lnSpc>
                  <a:spcPts val="3220"/>
                </a:lnSpc>
              </a:pPr>
              <a:r>
                <a:rPr lang="en-US" sz="2300" b="true">
                  <a:solidFill>
                    <a:srgbClr val="000000"/>
                  </a:solidFill>
                  <a:latin typeface="Times New Roman Bold"/>
                  <a:ea typeface="Times New Roman Bold"/>
                  <a:cs typeface="Times New Roman Bold"/>
                  <a:sym typeface="Times New Roman Bold"/>
                </a:rPr>
                <a:t>Yurak va qon tomir tizimiga ta’siri</a:t>
              </a:r>
            </a:p>
            <a:p>
              <a:pPr algn="l">
                <a:lnSpc>
                  <a:spcPts val="3220"/>
                </a:lnSpc>
              </a:pPr>
              <a:r>
                <a:rPr lang="en-US" sz="2300" b="true">
                  <a:solidFill>
                    <a:srgbClr val="000000"/>
                  </a:solidFill>
                  <a:latin typeface="Times New Roman Bold"/>
                  <a:ea typeface="Times New Roman Bold"/>
                  <a:cs typeface="Times New Roman Bold"/>
                  <a:sym typeface="Times New Roman Bold"/>
                </a:rPr>
                <a:t>Yuqori qon bosimi: Ichkilik qon tomirlarni kengaytirib, qon bosimini vaqtincha oshiradi. Vaqt o‘tishi bilan bu yuqori qon bosimiga, infarkt va insult xavfining oshishiga olib keladi.</a:t>
              </a:r>
            </a:p>
          </p:txBody>
        </p:sp>
      </p:grpSp>
      <p:sp>
        <p:nvSpPr>
          <p:cNvPr name="TextBox 14" id="14"/>
          <p:cNvSpPr txBox="true"/>
          <p:nvPr/>
        </p:nvSpPr>
        <p:spPr>
          <a:xfrm rot="-5400000">
            <a:off x="-2397548" y="4887278"/>
            <a:ext cx="6882108" cy="512445"/>
          </a:xfrm>
          <a:prstGeom prst="rect">
            <a:avLst/>
          </a:prstGeom>
        </p:spPr>
        <p:txBody>
          <a:bodyPr anchor="t" rtlCol="false" tIns="0" lIns="0" bIns="0" rIns="0">
            <a:spAutoFit/>
          </a:bodyPr>
          <a:lstStyle/>
          <a:p>
            <a:pPr algn="ctr">
              <a:lnSpc>
                <a:spcPts val="3779"/>
              </a:lnSpc>
            </a:pPr>
            <a:r>
              <a:rPr lang="en-US" b="true" sz="2700">
                <a:solidFill>
                  <a:srgbClr val="000000"/>
                </a:solidFill>
                <a:latin typeface="Times New Roman Bold"/>
                <a:ea typeface="Times New Roman Bold"/>
                <a:cs typeface="Times New Roman Bold"/>
                <a:sym typeface="Times New Roman Bold"/>
              </a:rPr>
              <a:t>Davolash pedogogikasi| 2024</a:t>
            </a:r>
          </a:p>
        </p:txBody>
      </p:sp>
      <p:sp>
        <p:nvSpPr>
          <p:cNvPr name="AutoShape 15" id="15"/>
          <p:cNvSpPr/>
          <p:nvPr/>
        </p:nvSpPr>
        <p:spPr>
          <a:xfrm flipH="true" flipV="true">
            <a:off x="1090490" y="-104525"/>
            <a:ext cx="5403" cy="2997456"/>
          </a:xfrm>
          <a:prstGeom prst="line">
            <a:avLst/>
          </a:prstGeom>
          <a:ln cap="flat" w="114300">
            <a:solidFill>
              <a:srgbClr val="9FC3D0"/>
            </a:solidFill>
            <a:prstDash val="solid"/>
            <a:headEnd type="none" len="sm" w="sm"/>
            <a:tailEnd type="none" len="sm" w="sm"/>
          </a:ln>
        </p:spPr>
      </p:sp>
      <p:sp>
        <p:nvSpPr>
          <p:cNvPr name="AutoShape 16" id="16"/>
          <p:cNvSpPr/>
          <p:nvPr/>
        </p:nvSpPr>
        <p:spPr>
          <a:xfrm flipH="true" flipV="true">
            <a:off x="1085850" y="7289441"/>
            <a:ext cx="5403" cy="2997456"/>
          </a:xfrm>
          <a:prstGeom prst="line">
            <a:avLst/>
          </a:prstGeom>
          <a:ln cap="flat" w="114300">
            <a:solidFill>
              <a:srgbClr val="9FC3D0"/>
            </a:solidFill>
            <a:prstDash val="solid"/>
            <a:headEnd type="none" len="sm" w="sm"/>
            <a:tailEnd type="none" len="sm" w="sm"/>
          </a:ln>
        </p:spPr>
      </p:sp>
      <p:grpSp>
        <p:nvGrpSpPr>
          <p:cNvPr name="Group 17" id="17"/>
          <p:cNvGrpSpPr/>
          <p:nvPr/>
        </p:nvGrpSpPr>
        <p:grpSpPr>
          <a:xfrm rot="0">
            <a:off x="15859155" y="0"/>
            <a:ext cx="1562612" cy="1673225"/>
            <a:chOff x="0" y="0"/>
            <a:chExt cx="2083482" cy="2230967"/>
          </a:xfrm>
        </p:grpSpPr>
        <p:grpSp>
          <p:nvGrpSpPr>
            <p:cNvPr name="Group 18" id="18"/>
            <p:cNvGrpSpPr/>
            <p:nvPr/>
          </p:nvGrpSpPr>
          <p:grpSpPr>
            <a:xfrm rot="0">
              <a:off x="75599" y="0"/>
              <a:ext cx="1932284" cy="2230967"/>
              <a:chOff x="0" y="0"/>
              <a:chExt cx="703982" cy="812800"/>
            </a:xfrm>
          </p:grpSpPr>
          <p:sp>
            <p:nvSpPr>
              <p:cNvPr name="Freeform 19" id="19"/>
              <p:cNvSpPr/>
              <p:nvPr/>
            </p:nvSpPr>
            <p:spPr>
              <a:xfrm flipH="false" flipV="false" rot="0">
                <a:off x="0" y="0"/>
                <a:ext cx="703982" cy="812800"/>
              </a:xfrm>
              <a:custGeom>
                <a:avLst/>
                <a:gdLst/>
                <a:ahLst/>
                <a:cxnLst/>
                <a:rect r="r" b="b" t="t" l="l"/>
                <a:pathLst>
                  <a:path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name="TextBox 20" id="20"/>
              <p:cNvSpPr txBox="true"/>
              <p:nvPr/>
            </p:nvSpPr>
            <p:spPr>
              <a:xfrm>
                <a:off x="0" y="-47625"/>
                <a:ext cx="703982" cy="733425"/>
              </a:xfrm>
              <a:prstGeom prst="rect">
                <a:avLst/>
              </a:prstGeom>
            </p:spPr>
            <p:txBody>
              <a:bodyPr anchor="ctr" rtlCol="false" tIns="50800" lIns="50800" bIns="50800" rIns="50800"/>
              <a:lstStyle/>
              <a:p>
                <a:pPr algn="ctr">
                  <a:lnSpc>
                    <a:spcPts val="2659"/>
                  </a:lnSpc>
                </a:pPr>
              </a:p>
            </p:txBody>
          </p:sp>
        </p:grpSp>
        <p:sp>
          <p:nvSpPr>
            <p:cNvPr name="TextBox 21" id="21"/>
            <p:cNvSpPr txBox="true"/>
            <p:nvPr/>
          </p:nvSpPr>
          <p:spPr>
            <a:xfrm rot="0">
              <a:off x="0" y="437582"/>
              <a:ext cx="2083482" cy="1241504"/>
            </a:xfrm>
            <a:prstGeom prst="rect">
              <a:avLst/>
            </a:prstGeom>
          </p:spPr>
          <p:txBody>
            <a:bodyPr anchor="t" rtlCol="false" tIns="0" lIns="0" bIns="0" rIns="0">
              <a:spAutoFit/>
            </a:bodyPr>
            <a:lstStyle/>
            <a:p>
              <a:pPr algn="ctr">
                <a:lnSpc>
                  <a:spcPts val="7805"/>
                </a:lnSpc>
              </a:pPr>
              <a:r>
                <a:rPr lang="en-US" sz="5575" b="true">
                  <a:solidFill>
                    <a:srgbClr val="000000"/>
                  </a:solidFill>
                  <a:latin typeface="Open Sans Bold"/>
                  <a:ea typeface="Open Sans Bold"/>
                  <a:cs typeface="Open Sans Bold"/>
                  <a:sym typeface="Open Sans Bold"/>
                </a:rPr>
                <a:t>4</a:t>
              </a:r>
            </a:p>
          </p:txBody>
        </p:sp>
      </p:grpSp>
      <p:sp>
        <p:nvSpPr>
          <p:cNvPr name="Freeform 22" id="22"/>
          <p:cNvSpPr/>
          <p:nvPr/>
        </p:nvSpPr>
        <p:spPr>
          <a:xfrm flipH="false" flipV="false" rot="0">
            <a:off x="7512165" y="-1553858"/>
            <a:ext cx="7315200" cy="2477783"/>
          </a:xfrm>
          <a:custGeom>
            <a:avLst/>
            <a:gdLst/>
            <a:ahLst/>
            <a:cxnLst/>
            <a:rect r="r" b="b" t="t" l="l"/>
            <a:pathLst>
              <a:path h="2477783" w="7315200">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3" id="23"/>
          <p:cNvSpPr/>
          <p:nvPr/>
        </p:nvSpPr>
        <p:spPr>
          <a:xfrm flipH="false" flipV="false" rot="0">
            <a:off x="892058" y="9048108"/>
            <a:ext cx="7315200" cy="2477783"/>
          </a:xfrm>
          <a:custGeom>
            <a:avLst/>
            <a:gdLst/>
            <a:ahLst/>
            <a:cxnLst/>
            <a:rect r="r" b="b" t="t" l="l"/>
            <a:pathLst>
              <a:path h="2477783" w="7315200">
                <a:moveTo>
                  <a:pt x="0" y="0"/>
                </a:moveTo>
                <a:lnTo>
                  <a:pt x="7315200" y="0"/>
                </a:lnTo>
                <a:lnTo>
                  <a:pt x="7315200" y="2477784"/>
                </a:lnTo>
                <a:lnTo>
                  <a:pt x="0" y="24777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4" id="24"/>
          <p:cNvGrpSpPr/>
          <p:nvPr/>
        </p:nvGrpSpPr>
        <p:grpSpPr>
          <a:xfrm rot="0">
            <a:off x="2026892" y="3910578"/>
            <a:ext cx="6651535" cy="2364438"/>
            <a:chOff x="0" y="0"/>
            <a:chExt cx="8868713" cy="3152584"/>
          </a:xfrm>
        </p:grpSpPr>
        <p:grpSp>
          <p:nvGrpSpPr>
            <p:cNvPr name="Group 25" id="25"/>
            <p:cNvGrpSpPr/>
            <p:nvPr/>
          </p:nvGrpSpPr>
          <p:grpSpPr>
            <a:xfrm rot="0">
              <a:off x="0" y="0"/>
              <a:ext cx="8868713" cy="3152584"/>
              <a:chOff x="0" y="0"/>
              <a:chExt cx="1751844" cy="622733"/>
            </a:xfrm>
          </p:grpSpPr>
          <p:sp>
            <p:nvSpPr>
              <p:cNvPr name="Freeform 26" id="26"/>
              <p:cNvSpPr/>
              <p:nvPr/>
            </p:nvSpPr>
            <p:spPr>
              <a:xfrm flipH="false" flipV="false" rot="0">
                <a:off x="0" y="0"/>
                <a:ext cx="1751844" cy="622733"/>
              </a:xfrm>
              <a:custGeom>
                <a:avLst/>
                <a:gdLst/>
                <a:ahLst/>
                <a:cxnLst/>
                <a:rect r="r" b="b" t="t" l="l"/>
                <a:pathLst>
                  <a:path h="622733" w="1751844">
                    <a:moveTo>
                      <a:pt x="59360" y="0"/>
                    </a:moveTo>
                    <a:lnTo>
                      <a:pt x="1692484" y="0"/>
                    </a:lnTo>
                    <a:cubicBezTo>
                      <a:pt x="1725268" y="0"/>
                      <a:pt x="1751844" y="26577"/>
                      <a:pt x="1751844" y="59360"/>
                    </a:cubicBezTo>
                    <a:lnTo>
                      <a:pt x="1751844" y="563372"/>
                    </a:lnTo>
                    <a:cubicBezTo>
                      <a:pt x="1751844" y="596156"/>
                      <a:pt x="1725268" y="622733"/>
                      <a:pt x="1692484" y="622733"/>
                    </a:cubicBezTo>
                    <a:lnTo>
                      <a:pt x="59360" y="622733"/>
                    </a:lnTo>
                    <a:cubicBezTo>
                      <a:pt x="26577" y="622733"/>
                      <a:pt x="0" y="596156"/>
                      <a:pt x="0" y="563372"/>
                    </a:cubicBezTo>
                    <a:lnTo>
                      <a:pt x="0" y="59360"/>
                    </a:lnTo>
                    <a:cubicBezTo>
                      <a:pt x="0" y="26577"/>
                      <a:pt x="26577" y="0"/>
                      <a:pt x="59360" y="0"/>
                    </a:cubicBezTo>
                    <a:close/>
                  </a:path>
                </a:pathLst>
              </a:custGeom>
              <a:solidFill>
                <a:srgbClr val="E9C7C6"/>
              </a:solidFill>
            </p:spPr>
          </p:sp>
          <p:sp>
            <p:nvSpPr>
              <p:cNvPr name="TextBox 27" id="27"/>
              <p:cNvSpPr txBox="true"/>
              <p:nvPr/>
            </p:nvSpPr>
            <p:spPr>
              <a:xfrm>
                <a:off x="0" y="-38100"/>
                <a:ext cx="1751844" cy="660833"/>
              </a:xfrm>
              <a:prstGeom prst="rect">
                <a:avLst/>
              </a:prstGeom>
            </p:spPr>
            <p:txBody>
              <a:bodyPr anchor="ctr" rtlCol="false" tIns="50800" lIns="50800" bIns="50800" rIns="50800"/>
              <a:lstStyle/>
              <a:p>
                <a:pPr algn="ctr">
                  <a:lnSpc>
                    <a:spcPts val="2659"/>
                  </a:lnSpc>
                </a:pPr>
              </a:p>
            </p:txBody>
          </p:sp>
        </p:grpSp>
        <p:sp>
          <p:nvSpPr>
            <p:cNvPr name="TextBox 28" id="28"/>
            <p:cNvSpPr txBox="true"/>
            <p:nvPr/>
          </p:nvSpPr>
          <p:spPr>
            <a:xfrm rot="0">
              <a:off x="695604" y="95250"/>
              <a:ext cx="7735510" cy="2684357"/>
            </a:xfrm>
            <a:prstGeom prst="rect">
              <a:avLst/>
            </a:prstGeom>
          </p:spPr>
          <p:txBody>
            <a:bodyPr anchor="t" rtlCol="false" tIns="0" lIns="0" bIns="0" rIns="0">
              <a:spAutoFit/>
            </a:bodyPr>
            <a:lstStyle/>
            <a:p>
              <a:pPr algn="l">
                <a:lnSpc>
                  <a:spcPts val="3220"/>
                </a:lnSpc>
              </a:pPr>
              <a:r>
                <a:rPr lang="en-US" sz="2300" b="true">
                  <a:solidFill>
                    <a:srgbClr val="000000"/>
                  </a:solidFill>
                  <a:latin typeface="Times New Roman Bold"/>
                  <a:ea typeface="Times New Roman Bold"/>
                  <a:cs typeface="Times New Roman Bold"/>
                  <a:sym typeface="Times New Roman Bold"/>
                </a:rPr>
                <a:t>1. Jigar kasalliklari</a:t>
              </a:r>
            </a:p>
            <a:p>
              <a:pPr algn="l">
                <a:lnSpc>
                  <a:spcPts val="3220"/>
                </a:lnSpc>
              </a:pPr>
              <a:r>
                <a:rPr lang="en-US" sz="2300" b="true">
                  <a:solidFill>
                    <a:srgbClr val="000000"/>
                  </a:solidFill>
                  <a:latin typeface="Times New Roman Bold"/>
                  <a:ea typeface="Times New Roman Bold"/>
                  <a:cs typeface="Times New Roman Bold"/>
                  <a:sym typeface="Times New Roman Bold"/>
                </a:rPr>
                <a:t>Jigar sirrozi: Ichkilik jigar to‘qimalarining yallig‘lanishiga olib keladi, bu esa jigar hujayralarining nobud bo‘lishiga va oxir-oqibatda jigar sirroziga sabab bo‘ladi.</a:t>
              </a:r>
            </a:p>
          </p:txBody>
        </p:sp>
      </p:grpSp>
      <p:grpSp>
        <p:nvGrpSpPr>
          <p:cNvPr name="Group 29" id="29"/>
          <p:cNvGrpSpPr/>
          <p:nvPr/>
        </p:nvGrpSpPr>
        <p:grpSpPr>
          <a:xfrm rot="0">
            <a:off x="9673194" y="3885139"/>
            <a:ext cx="6185961" cy="2570988"/>
            <a:chOff x="0" y="0"/>
            <a:chExt cx="8247949" cy="3427984"/>
          </a:xfrm>
        </p:grpSpPr>
        <p:grpSp>
          <p:nvGrpSpPr>
            <p:cNvPr name="Group 30" id="30"/>
            <p:cNvGrpSpPr/>
            <p:nvPr/>
          </p:nvGrpSpPr>
          <p:grpSpPr>
            <a:xfrm rot="0">
              <a:off x="0" y="0"/>
              <a:ext cx="8247949" cy="3427984"/>
              <a:chOff x="0" y="0"/>
              <a:chExt cx="1751844" cy="728096"/>
            </a:xfrm>
          </p:grpSpPr>
          <p:sp>
            <p:nvSpPr>
              <p:cNvPr name="Freeform 31" id="31"/>
              <p:cNvSpPr/>
              <p:nvPr/>
            </p:nvSpPr>
            <p:spPr>
              <a:xfrm flipH="false" flipV="false" rot="0">
                <a:off x="0" y="0"/>
                <a:ext cx="1751844" cy="728096"/>
              </a:xfrm>
              <a:custGeom>
                <a:avLst/>
                <a:gdLst/>
                <a:ahLst/>
                <a:cxnLst/>
                <a:rect r="r" b="b" t="t" l="l"/>
                <a:pathLst>
                  <a:path h="728096" w="1751844">
                    <a:moveTo>
                      <a:pt x="59360" y="0"/>
                    </a:moveTo>
                    <a:lnTo>
                      <a:pt x="1692484" y="0"/>
                    </a:lnTo>
                    <a:cubicBezTo>
                      <a:pt x="1725268" y="0"/>
                      <a:pt x="1751844" y="26577"/>
                      <a:pt x="1751844" y="59360"/>
                    </a:cubicBezTo>
                    <a:lnTo>
                      <a:pt x="1751844" y="668735"/>
                    </a:lnTo>
                    <a:cubicBezTo>
                      <a:pt x="1751844" y="684478"/>
                      <a:pt x="1745590" y="699577"/>
                      <a:pt x="1734458" y="710709"/>
                    </a:cubicBezTo>
                    <a:cubicBezTo>
                      <a:pt x="1723326" y="721842"/>
                      <a:pt x="1708227" y="728096"/>
                      <a:pt x="1692484" y="728096"/>
                    </a:cubicBezTo>
                    <a:lnTo>
                      <a:pt x="59360" y="728096"/>
                    </a:lnTo>
                    <a:cubicBezTo>
                      <a:pt x="26577" y="728096"/>
                      <a:pt x="0" y="701519"/>
                      <a:pt x="0" y="668735"/>
                    </a:cubicBezTo>
                    <a:lnTo>
                      <a:pt x="0" y="59360"/>
                    </a:lnTo>
                    <a:cubicBezTo>
                      <a:pt x="0" y="26577"/>
                      <a:pt x="26577" y="0"/>
                      <a:pt x="59360" y="0"/>
                    </a:cubicBezTo>
                    <a:close/>
                  </a:path>
                </a:pathLst>
              </a:custGeom>
              <a:solidFill>
                <a:srgbClr val="E9C7C6"/>
              </a:solidFill>
            </p:spPr>
          </p:sp>
          <p:sp>
            <p:nvSpPr>
              <p:cNvPr name="TextBox 32" id="32"/>
              <p:cNvSpPr txBox="true"/>
              <p:nvPr/>
            </p:nvSpPr>
            <p:spPr>
              <a:xfrm>
                <a:off x="0" y="-38100"/>
                <a:ext cx="1751844" cy="766196"/>
              </a:xfrm>
              <a:prstGeom prst="rect">
                <a:avLst/>
              </a:prstGeom>
            </p:spPr>
            <p:txBody>
              <a:bodyPr anchor="ctr" rtlCol="false" tIns="50800" lIns="50800" bIns="50800" rIns="50800"/>
              <a:lstStyle/>
              <a:p>
                <a:pPr algn="ctr">
                  <a:lnSpc>
                    <a:spcPts val="2660"/>
                  </a:lnSpc>
                </a:pPr>
              </a:p>
            </p:txBody>
          </p:sp>
        </p:grpSp>
        <p:sp>
          <p:nvSpPr>
            <p:cNvPr name="TextBox 33" id="33"/>
            <p:cNvSpPr txBox="true"/>
            <p:nvPr/>
          </p:nvSpPr>
          <p:spPr>
            <a:xfrm rot="0">
              <a:off x="646915" y="100966"/>
              <a:ext cx="7194064" cy="2980147"/>
            </a:xfrm>
            <a:prstGeom prst="rect">
              <a:avLst/>
            </a:prstGeom>
          </p:spPr>
          <p:txBody>
            <a:bodyPr anchor="t" rtlCol="false" tIns="0" lIns="0" bIns="0" rIns="0">
              <a:spAutoFit/>
            </a:bodyPr>
            <a:lstStyle/>
            <a:p>
              <a:pPr algn="l">
                <a:lnSpc>
                  <a:spcPts val="2994"/>
                </a:lnSpc>
              </a:pPr>
              <a:r>
                <a:rPr lang="en-US" sz="2139" b="true">
                  <a:solidFill>
                    <a:srgbClr val="000000"/>
                  </a:solidFill>
                  <a:latin typeface="Times New Roman Bold"/>
                  <a:ea typeface="Times New Roman Bold"/>
                  <a:cs typeface="Times New Roman Bold"/>
                  <a:sym typeface="Times New Roman Bold"/>
                </a:rPr>
                <a:t> Ijtimoiy va psixologik oqibatlar:</a:t>
              </a:r>
            </a:p>
            <a:p>
              <a:pPr algn="l">
                <a:lnSpc>
                  <a:spcPts val="2994"/>
                </a:lnSpc>
              </a:pPr>
              <a:r>
                <a:rPr lang="en-US" sz="2139" b="true">
                  <a:solidFill>
                    <a:srgbClr val="000000"/>
                  </a:solidFill>
                  <a:latin typeface="Times New Roman Bold"/>
                  <a:ea typeface="Times New Roman Bold"/>
                  <a:cs typeface="Times New Roman Bold"/>
                  <a:sym typeface="Times New Roman Bold"/>
                </a:rPr>
                <a:t>Oilaviy va ijtimoiy muammolar: Ichkilik muntazam ravishda ijtimoiy va oilaviy muammolarni kuchaytiradi. Bu, o‘z navbatida, ruhiy va jismoniy salomatlikka ham zarar keltiradi.</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6F3EB"/>
        </a:solidFill>
      </p:bgPr>
    </p:bg>
    <p:spTree>
      <p:nvGrpSpPr>
        <p:cNvPr id="1" name=""/>
        <p:cNvGrpSpPr/>
        <p:nvPr/>
      </p:nvGrpSpPr>
      <p:grpSpPr>
        <a:xfrm>
          <a:off x="0" y="0"/>
          <a:ext cx="0" cy="0"/>
          <a:chOff x="0" y="0"/>
          <a:chExt cx="0" cy="0"/>
        </a:xfrm>
      </p:grpSpPr>
      <p:sp>
        <p:nvSpPr>
          <p:cNvPr name="TextBox 2" id="2"/>
          <p:cNvSpPr txBox="true"/>
          <p:nvPr/>
        </p:nvSpPr>
        <p:spPr>
          <a:xfrm rot="0">
            <a:off x="1028700" y="704850"/>
            <a:ext cx="16230600" cy="1612901"/>
          </a:xfrm>
          <a:prstGeom prst="rect">
            <a:avLst/>
          </a:prstGeom>
        </p:spPr>
        <p:txBody>
          <a:bodyPr anchor="t" rtlCol="false" tIns="0" lIns="0" bIns="0" rIns="0">
            <a:spAutoFit/>
          </a:bodyPr>
          <a:lstStyle/>
          <a:p>
            <a:pPr algn="ctr">
              <a:lnSpc>
                <a:spcPts val="11899"/>
              </a:lnSpc>
            </a:pPr>
            <a:r>
              <a:rPr lang="en-US" b="true" sz="8499">
                <a:solidFill>
                  <a:srgbClr val="000000"/>
                </a:solidFill>
                <a:latin typeface="Times New Roman Bold"/>
                <a:ea typeface="Times New Roman Bold"/>
                <a:cs typeface="Times New Roman Bold"/>
                <a:sym typeface="Times New Roman Bold"/>
              </a:rPr>
              <a:t>Chekishning oqibatlari</a:t>
            </a:r>
          </a:p>
        </p:txBody>
      </p:sp>
      <p:grpSp>
        <p:nvGrpSpPr>
          <p:cNvPr name="Group 3" id="3"/>
          <p:cNvGrpSpPr/>
          <p:nvPr/>
        </p:nvGrpSpPr>
        <p:grpSpPr>
          <a:xfrm rot="0">
            <a:off x="1704735" y="3085639"/>
            <a:ext cx="15516465" cy="5802156"/>
            <a:chOff x="0" y="0"/>
            <a:chExt cx="20688620" cy="7736208"/>
          </a:xfrm>
        </p:grpSpPr>
        <p:grpSp>
          <p:nvGrpSpPr>
            <p:cNvPr name="Group 4" id="4"/>
            <p:cNvGrpSpPr/>
            <p:nvPr/>
          </p:nvGrpSpPr>
          <p:grpSpPr>
            <a:xfrm rot="0">
              <a:off x="0" y="0"/>
              <a:ext cx="1473815" cy="1473815"/>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C7C6"/>
              </a:solidFill>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7" id="7"/>
            <p:cNvSpPr txBox="true"/>
            <p:nvPr/>
          </p:nvSpPr>
          <p:spPr>
            <a:xfrm rot="0">
              <a:off x="0" y="35330"/>
              <a:ext cx="1473815" cy="1212656"/>
            </a:xfrm>
            <a:prstGeom prst="rect">
              <a:avLst/>
            </a:prstGeom>
          </p:spPr>
          <p:txBody>
            <a:bodyPr anchor="t" rtlCol="false" tIns="0" lIns="0" bIns="0" rIns="0">
              <a:spAutoFit/>
            </a:bodyPr>
            <a:lstStyle/>
            <a:p>
              <a:pPr algn="ctr">
                <a:lnSpc>
                  <a:spcPts val="7048"/>
                </a:lnSpc>
              </a:pPr>
              <a:r>
                <a:rPr lang="en-US" sz="5034" b="true">
                  <a:solidFill>
                    <a:srgbClr val="000000"/>
                  </a:solidFill>
                  <a:latin typeface="Times New Roman Bold"/>
                  <a:ea typeface="Times New Roman Bold"/>
                  <a:cs typeface="Times New Roman Bold"/>
                  <a:sym typeface="Times New Roman Bold"/>
                </a:rPr>
                <a:t>1</a:t>
              </a:r>
            </a:p>
          </p:txBody>
        </p:sp>
        <p:grpSp>
          <p:nvGrpSpPr>
            <p:cNvPr name="Group 8" id="8"/>
            <p:cNvGrpSpPr/>
            <p:nvPr/>
          </p:nvGrpSpPr>
          <p:grpSpPr>
            <a:xfrm rot="0">
              <a:off x="0" y="2742037"/>
              <a:ext cx="1473815" cy="1473815"/>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C7C6"/>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0" y="2777367"/>
              <a:ext cx="1473815" cy="1212656"/>
            </a:xfrm>
            <a:prstGeom prst="rect">
              <a:avLst/>
            </a:prstGeom>
          </p:spPr>
          <p:txBody>
            <a:bodyPr anchor="t" rtlCol="false" tIns="0" lIns="0" bIns="0" rIns="0">
              <a:spAutoFit/>
            </a:bodyPr>
            <a:lstStyle/>
            <a:p>
              <a:pPr algn="ctr">
                <a:lnSpc>
                  <a:spcPts val="7048"/>
                </a:lnSpc>
              </a:pPr>
              <a:r>
                <a:rPr lang="en-US" sz="5034" b="true">
                  <a:solidFill>
                    <a:srgbClr val="000000"/>
                  </a:solidFill>
                  <a:latin typeface="Times New Roman Bold"/>
                  <a:ea typeface="Times New Roman Bold"/>
                  <a:cs typeface="Times New Roman Bold"/>
                  <a:sym typeface="Times New Roman Bold"/>
                </a:rPr>
                <a:t>2</a:t>
              </a:r>
            </a:p>
          </p:txBody>
        </p:sp>
        <p:grpSp>
          <p:nvGrpSpPr>
            <p:cNvPr name="Group 12" id="12"/>
            <p:cNvGrpSpPr/>
            <p:nvPr/>
          </p:nvGrpSpPr>
          <p:grpSpPr>
            <a:xfrm rot="0">
              <a:off x="0" y="5484075"/>
              <a:ext cx="1473815" cy="1473815"/>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C7C6"/>
              </a:soli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0" y="5519404"/>
              <a:ext cx="1473815" cy="1212656"/>
            </a:xfrm>
            <a:prstGeom prst="rect">
              <a:avLst/>
            </a:prstGeom>
          </p:spPr>
          <p:txBody>
            <a:bodyPr anchor="t" rtlCol="false" tIns="0" lIns="0" bIns="0" rIns="0">
              <a:spAutoFit/>
            </a:bodyPr>
            <a:lstStyle/>
            <a:p>
              <a:pPr algn="ctr">
                <a:lnSpc>
                  <a:spcPts val="7048"/>
                </a:lnSpc>
              </a:pPr>
              <a:r>
                <a:rPr lang="en-US" sz="5034" b="true">
                  <a:solidFill>
                    <a:srgbClr val="000000"/>
                  </a:solidFill>
                  <a:latin typeface="Times New Roman Bold"/>
                  <a:ea typeface="Times New Roman Bold"/>
                  <a:cs typeface="Times New Roman Bold"/>
                  <a:sym typeface="Times New Roman Bold"/>
                </a:rPr>
                <a:t>3</a:t>
              </a:r>
            </a:p>
          </p:txBody>
        </p:sp>
        <p:sp>
          <p:nvSpPr>
            <p:cNvPr name="TextBox 16" id="16"/>
            <p:cNvSpPr txBox="true"/>
            <p:nvPr/>
          </p:nvSpPr>
          <p:spPr>
            <a:xfrm rot="0">
              <a:off x="1711697" y="-101220"/>
              <a:ext cx="18976923" cy="2455122"/>
            </a:xfrm>
            <a:prstGeom prst="rect">
              <a:avLst/>
            </a:prstGeom>
          </p:spPr>
          <p:txBody>
            <a:bodyPr anchor="t" rtlCol="false" tIns="0" lIns="0" bIns="0" rIns="0">
              <a:spAutoFit/>
            </a:bodyPr>
            <a:lstStyle/>
            <a:p>
              <a:pPr algn="l">
                <a:lnSpc>
                  <a:spcPts val="3640"/>
                </a:lnSpc>
              </a:pPr>
              <a:r>
                <a:rPr lang="en-US" sz="2600">
                  <a:solidFill>
                    <a:srgbClr val="000000"/>
                  </a:solidFill>
                  <a:latin typeface="Times New Roman"/>
                  <a:ea typeface="Times New Roman"/>
                  <a:cs typeface="Times New Roman"/>
                  <a:sym typeface="Times New Roman"/>
                </a:rPr>
                <a:t> Nafas olish tizimiga ta’siri</a:t>
              </a:r>
            </a:p>
            <a:p>
              <a:pPr algn="l">
                <a:lnSpc>
                  <a:spcPts val="3640"/>
                </a:lnSpc>
              </a:pPr>
              <a:r>
                <a:rPr lang="en-US" sz="2600">
                  <a:solidFill>
                    <a:srgbClr val="000000"/>
                  </a:solidFill>
                  <a:latin typeface="Times New Roman"/>
                  <a:ea typeface="Times New Roman"/>
                  <a:cs typeface="Times New Roman"/>
                  <a:sym typeface="Times New Roman"/>
                </a:rPr>
                <a:t>O‘pka saratoni: Chekish o‘pka saratoni rivojlanishining eng asosiy sabablaridan biridir. Chekuvchilar orasida o‘pka saratoni rivojlanish xavfi chekmaydiganlarga nisbatan sezilarli darajada yuqori.</a:t>
              </a:r>
            </a:p>
          </p:txBody>
        </p:sp>
        <p:sp>
          <p:nvSpPr>
            <p:cNvPr name="TextBox 17" id="17"/>
            <p:cNvSpPr txBox="true"/>
            <p:nvPr/>
          </p:nvSpPr>
          <p:spPr>
            <a:xfrm rot="0">
              <a:off x="1711697" y="2648565"/>
              <a:ext cx="18976923" cy="2347384"/>
            </a:xfrm>
            <a:prstGeom prst="rect">
              <a:avLst/>
            </a:prstGeom>
          </p:spPr>
          <p:txBody>
            <a:bodyPr anchor="t" rtlCol="false" tIns="0" lIns="0" bIns="0" rIns="0">
              <a:spAutoFit/>
            </a:bodyPr>
            <a:lstStyle/>
            <a:p>
              <a:pPr algn="l">
                <a:lnSpc>
                  <a:spcPts val="3499"/>
                </a:lnSpc>
              </a:pPr>
              <a:r>
                <a:rPr lang="en-US" sz="2499">
                  <a:solidFill>
                    <a:srgbClr val="000000"/>
                  </a:solidFill>
                  <a:latin typeface="Times New Roman"/>
                  <a:ea typeface="Times New Roman"/>
                  <a:cs typeface="Times New Roman"/>
                  <a:sym typeface="Times New Roman"/>
                </a:rPr>
                <a:t>Yuqori qon bosimi: Nikotin qon tomirlarni toraytirib, qon bosimini oshiradi. Bu, o‘z navbatida, yurak kasalliklari xavfini oshiradi.</a:t>
              </a:r>
            </a:p>
            <a:p>
              <a:pPr algn="l">
                <a:lnSpc>
                  <a:spcPts val="3499"/>
                </a:lnSpc>
              </a:pPr>
              <a:r>
                <a:rPr lang="en-US" sz="2499">
                  <a:solidFill>
                    <a:srgbClr val="000000"/>
                  </a:solidFill>
                  <a:latin typeface="Times New Roman"/>
                  <a:ea typeface="Times New Roman"/>
                  <a:cs typeface="Times New Roman"/>
                  <a:sym typeface="Times New Roman"/>
                </a:rPr>
                <a:t>Yurak xurujlari va insult xavfi: Chekish qon ivishi va tomir tiqilishiga olib kelishi mumkin, bu esa infarkt va insult xavfini oshiradi</a:t>
              </a:r>
            </a:p>
          </p:txBody>
        </p:sp>
        <p:sp>
          <p:nvSpPr>
            <p:cNvPr name="TextBox 18" id="18"/>
            <p:cNvSpPr txBox="true"/>
            <p:nvPr/>
          </p:nvSpPr>
          <p:spPr>
            <a:xfrm rot="0">
              <a:off x="1711697" y="5388825"/>
              <a:ext cx="18976923" cy="2347384"/>
            </a:xfrm>
            <a:prstGeom prst="rect">
              <a:avLst/>
            </a:prstGeom>
          </p:spPr>
          <p:txBody>
            <a:bodyPr anchor="t" rtlCol="false" tIns="0" lIns="0" bIns="0" rIns="0">
              <a:spAutoFit/>
            </a:bodyPr>
            <a:lstStyle/>
            <a:p>
              <a:pPr algn="l">
                <a:lnSpc>
                  <a:spcPts val="3499"/>
                </a:lnSpc>
              </a:pPr>
              <a:r>
                <a:rPr lang="en-US" sz="2499">
                  <a:solidFill>
                    <a:srgbClr val="000000"/>
                  </a:solidFill>
                  <a:latin typeface="Times New Roman"/>
                  <a:ea typeface="Times New Roman"/>
                  <a:cs typeface="Times New Roman"/>
                  <a:sym typeface="Times New Roman"/>
                </a:rPr>
                <a:t>Homiladorlikdagi asoratlar: Homilador ayollarda chekish homilaga zarar yetkazib, homiladorlikdagi asoratlar, muddatidan oldin tug‘ilish va tug‘ilishdagi nuqsonlarga sabab bo‘lishi mumkin.</a:t>
              </a:r>
            </a:p>
            <a:p>
              <a:pPr algn="l">
                <a:lnSpc>
                  <a:spcPts val="3499"/>
                </a:lnSpc>
              </a:pPr>
              <a:r>
                <a:rPr lang="en-US" sz="2499">
                  <a:solidFill>
                    <a:srgbClr val="000000"/>
                  </a:solidFill>
                  <a:latin typeface="Times New Roman"/>
                  <a:ea typeface="Times New Roman"/>
                  <a:cs typeface="Times New Roman"/>
                  <a:sym typeface="Times New Roman"/>
                </a:rPr>
                <a:t>Bepushtlik xavfi: Chekish erkak va ayollarda bepushtlik xavfini oshiradi. Ayollarda reproduktiv tizimga salbiy ta’sir ko‘rsatadi va gormonal balansni buzadi.</a:t>
              </a:r>
            </a:p>
          </p:txBody>
        </p:sp>
      </p:grpSp>
      <p:grpSp>
        <p:nvGrpSpPr>
          <p:cNvPr name="Group 19" id="19"/>
          <p:cNvGrpSpPr/>
          <p:nvPr/>
        </p:nvGrpSpPr>
        <p:grpSpPr>
          <a:xfrm rot="0">
            <a:off x="627362" y="0"/>
            <a:ext cx="937061" cy="10287000"/>
            <a:chOff x="0" y="0"/>
            <a:chExt cx="246798" cy="2709333"/>
          </a:xfrm>
        </p:grpSpPr>
        <p:sp>
          <p:nvSpPr>
            <p:cNvPr name="Freeform 20" id="20"/>
            <p:cNvSpPr/>
            <p:nvPr/>
          </p:nvSpPr>
          <p:spPr>
            <a:xfrm flipH="false" flipV="false" rot="0">
              <a:off x="0" y="0"/>
              <a:ext cx="246798" cy="2709333"/>
            </a:xfrm>
            <a:custGeom>
              <a:avLst/>
              <a:gdLst/>
              <a:ahLst/>
              <a:cxnLst/>
              <a:rect r="r" b="b" t="t" l="l"/>
              <a:pathLst>
                <a:path h="2709333" w="246798">
                  <a:moveTo>
                    <a:pt x="0" y="0"/>
                  </a:moveTo>
                  <a:lnTo>
                    <a:pt x="246798" y="0"/>
                  </a:lnTo>
                  <a:lnTo>
                    <a:pt x="246798" y="2709333"/>
                  </a:lnTo>
                  <a:lnTo>
                    <a:pt x="0" y="2709333"/>
                  </a:lnTo>
                  <a:close/>
                </a:path>
              </a:pathLst>
            </a:custGeom>
            <a:solidFill>
              <a:srgbClr val="F6F3EB"/>
            </a:solidFill>
          </p:spPr>
        </p:sp>
        <p:sp>
          <p:nvSpPr>
            <p:cNvPr name="TextBox 21" id="21"/>
            <p:cNvSpPr txBox="true"/>
            <p:nvPr/>
          </p:nvSpPr>
          <p:spPr>
            <a:xfrm>
              <a:off x="0" y="-76200"/>
              <a:ext cx="246798" cy="2785533"/>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5400000">
            <a:off x="-2397548" y="4887278"/>
            <a:ext cx="6882108" cy="512445"/>
          </a:xfrm>
          <a:prstGeom prst="rect">
            <a:avLst/>
          </a:prstGeom>
        </p:spPr>
        <p:txBody>
          <a:bodyPr anchor="t" rtlCol="false" tIns="0" lIns="0" bIns="0" rIns="0">
            <a:spAutoFit/>
          </a:bodyPr>
          <a:lstStyle/>
          <a:p>
            <a:pPr algn="ctr">
              <a:lnSpc>
                <a:spcPts val="3779"/>
              </a:lnSpc>
            </a:pPr>
            <a:r>
              <a:rPr lang="en-US" b="true" sz="2700">
                <a:solidFill>
                  <a:srgbClr val="000000"/>
                </a:solidFill>
                <a:latin typeface="Times New Roman Bold"/>
                <a:ea typeface="Times New Roman Bold"/>
                <a:cs typeface="Times New Roman Bold"/>
                <a:sym typeface="Times New Roman Bold"/>
              </a:rPr>
              <a:t>Davolash pedogogikasi| 2024</a:t>
            </a:r>
          </a:p>
        </p:txBody>
      </p:sp>
      <p:sp>
        <p:nvSpPr>
          <p:cNvPr name="AutoShape 23" id="23"/>
          <p:cNvSpPr/>
          <p:nvPr/>
        </p:nvSpPr>
        <p:spPr>
          <a:xfrm flipH="true" flipV="true">
            <a:off x="1085850" y="7289441"/>
            <a:ext cx="5403" cy="2997456"/>
          </a:xfrm>
          <a:prstGeom prst="line">
            <a:avLst/>
          </a:prstGeom>
          <a:ln cap="flat" w="114300">
            <a:solidFill>
              <a:srgbClr val="9FC3D0"/>
            </a:solidFill>
            <a:prstDash val="solid"/>
            <a:headEnd type="none" len="sm" w="sm"/>
            <a:tailEnd type="none" len="sm" w="sm"/>
          </a:ln>
        </p:spPr>
      </p:sp>
      <p:sp>
        <p:nvSpPr>
          <p:cNvPr name="AutoShape 24" id="24"/>
          <p:cNvSpPr/>
          <p:nvPr/>
        </p:nvSpPr>
        <p:spPr>
          <a:xfrm flipH="true" flipV="true">
            <a:off x="1090490" y="-104525"/>
            <a:ext cx="5403" cy="2997456"/>
          </a:xfrm>
          <a:prstGeom prst="line">
            <a:avLst/>
          </a:prstGeom>
          <a:ln cap="flat" w="114300">
            <a:solidFill>
              <a:srgbClr val="9FC3D0"/>
            </a:solidFill>
            <a:prstDash val="solid"/>
            <a:headEnd type="none" len="sm" w="sm"/>
            <a:tailEnd type="none" len="sm" w="sm"/>
          </a:ln>
        </p:spPr>
      </p:sp>
      <p:grpSp>
        <p:nvGrpSpPr>
          <p:cNvPr name="Group 25" id="25"/>
          <p:cNvGrpSpPr/>
          <p:nvPr/>
        </p:nvGrpSpPr>
        <p:grpSpPr>
          <a:xfrm rot="0">
            <a:off x="15859155" y="0"/>
            <a:ext cx="1562612" cy="1673225"/>
            <a:chOff x="0" y="0"/>
            <a:chExt cx="2083482" cy="2230967"/>
          </a:xfrm>
        </p:grpSpPr>
        <p:grpSp>
          <p:nvGrpSpPr>
            <p:cNvPr name="Group 26" id="26"/>
            <p:cNvGrpSpPr/>
            <p:nvPr/>
          </p:nvGrpSpPr>
          <p:grpSpPr>
            <a:xfrm rot="0">
              <a:off x="75599" y="0"/>
              <a:ext cx="1932284" cy="2230967"/>
              <a:chOff x="0" y="0"/>
              <a:chExt cx="703982" cy="812800"/>
            </a:xfrm>
          </p:grpSpPr>
          <p:sp>
            <p:nvSpPr>
              <p:cNvPr name="Freeform 27" id="27"/>
              <p:cNvSpPr/>
              <p:nvPr/>
            </p:nvSpPr>
            <p:spPr>
              <a:xfrm flipH="false" flipV="false" rot="0">
                <a:off x="0" y="0"/>
                <a:ext cx="703982" cy="812800"/>
              </a:xfrm>
              <a:custGeom>
                <a:avLst/>
                <a:gdLst/>
                <a:ahLst/>
                <a:cxnLst/>
                <a:rect r="r" b="b" t="t" l="l"/>
                <a:pathLst>
                  <a:path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name="TextBox 28" id="28"/>
              <p:cNvSpPr txBox="true"/>
              <p:nvPr/>
            </p:nvSpPr>
            <p:spPr>
              <a:xfrm>
                <a:off x="0" y="-47625"/>
                <a:ext cx="703982" cy="733425"/>
              </a:xfrm>
              <a:prstGeom prst="rect">
                <a:avLst/>
              </a:prstGeom>
            </p:spPr>
            <p:txBody>
              <a:bodyPr anchor="ctr" rtlCol="false" tIns="50800" lIns="50800" bIns="50800" rIns="50800"/>
              <a:lstStyle/>
              <a:p>
                <a:pPr algn="ctr">
                  <a:lnSpc>
                    <a:spcPts val="2659"/>
                  </a:lnSpc>
                </a:pPr>
              </a:p>
            </p:txBody>
          </p:sp>
        </p:grpSp>
        <p:sp>
          <p:nvSpPr>
            <p:cNvPr name="TextBox 29" id="29"/>
            <p:cNvSpPr txBox="true"/>
            <p:nvPr/>
          </p:nvSpPr>
          <p:spPr>
            <a:xfrm rot="0">
              <a:off x="0" y="437582"/>
              <a:ext cx="2083482" cy="1241504"/>
            </a:xfrm>
            <a:prstGeom prst="rect">
              <a:avLst/>
            </a:prstGeom>
          </p:spPr>
          <p:txBody>
            <a:bodyPr anchor="t" rtlCol="false" tIns="0" lIns="0" bIns="0" rIns="0">
              <a:spAutoFit/>
            </a:bodyPr>
            <a:lstStyle/>
            <a:p>
              <a:pPr algn="ctr">
                <a:lnSpc>
                  <a:spcPts val="7805"/>
                </a:lnSpc>
              </a:pPr>
              <a:r>
                <a:rPr lang="en-US" sz="5575" b="true">
                  <a:solidFill>
                    <a:srgbClr val="000000"/>
                  </a:solidFill>
                  <a:latin typeface="Open Sans Bold"/>
                  <a:ea typeface="Open Sans Bold"/>
                  <a:cs typeface="Open Sans Bold"/>
                  <a:sym typeface="Open Sans Bold"/>
                </a:rPr>
                <a:t>5</a:t>
              </a:r>
            </a:p>
          </p:txBody>
        </p:sp>
      </p:grpSp>
      <p:sp>
        <p:nvSpPr>
          <p:cNvPr name="Freeform 30" id="30"/>
          <p:cNvSpPr/>
          <p:nvPr/>
        </p:nvSpPr>
        <p:spPr>
          <a:xfrm flipH="false" flipV="false" rot="0">
            <a:off x="9697545" y="8788169"/>
            <a:ext cx="7315200" cy="2477783"/>
          </a:xfrm>
          <a:custGeom>
            <a:avLst/>
            <a:gdLst/>
            <a:ahLst/>
            <a:cxnLst/>
            <a:rect r="r" b="b" t="t" l="l"/>
            <a:pathLst>
              <a:path h="2477783" w="7315200">
                <a:moveTo>
                  <a:pt x="0" y="0"/>
                </a:moveTo>
                <a:lnTo>
                  <a:pt x="7315200" y="0"/>
                </a:lnTo>
                <a:lnTo>
                  <a:pt x="7315200" y="2477784"/>
                </a:lnTo>
                <a:lnTo>
                  <a:pt x="0" y="24777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1" id="31"/>
          <p:cNvSpPr/>
          <p:nvPr/>
        </p:nvSpPr>
        <p:spPr>
          <a:xfrm flipH="false" flipV="false" rot="0">
            <a:off x="1564423" y="-1641171"/>
            <a:ext cx="7315200" cy="2477783"/>
          </a:xfrm>
          <a:custGeom>
            <a:avLst/>
            <a:gdLst/>
            <a:ahLst/>
            <a:cxnLst/>
            <a:rect r="r" b="b" t="t" l="l"/>
            <a:pathLst>
              <a:path h="2477783" w="7315200">
                <a:moveTo>
                  <a:pt x="0" y="0"/>
                </a:moveTo>
                <a:lnTo>
                  <a:pt x="7315200" y="0"/>
                </a:lnTo>
                <a:lnTo>
                  <a:pt x="7315200" y="2477784"/>
                </a:lnTo>
                <a:lnTo>
                  <a:pt x="0" y="24777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6F3EB"/>
        </a:solidFill>
      </p:bgPr>
    </p:bg>
    <p:spTree>
      <p:nvGrpSpPr>
        <p:cNvPr id="1" name=""/>
        <p:cNvGrpSpPr/>
        <p:nvPr/>
      </p:nvGrpSpPr>
      <p:grpSpPr>
        <a:xfrm>
          <a:off x="0" y="0"/>
          <a:ext cx="0" cy="0"/>
          <a:chOff x="0" y="0"/>
          <a:chExt cx="0" cy="0"/>
        </a:xfrm>
      </p:grpSpPr>
      <p:sp>
        <p:nvSpPr>
          <p:cNvPr name="TextBox 2" id="2"/>
          <p:cNvSpPr txBox="true"/>
          <p:nvPr/>
        </p:nvSpPr>
        <p:spPr>
          <a:xfrm rot="0">
            <a:off x="1028700" y="380239"/>
            <a:ext cx="16230600" cy="1244600"/>
          </a:xfrm>
          <a:prstGeom prst="rect">
            <a:avLst/>
          </a:prstGeom>
        </p:spPr>
        <p:txBody>
          <a:bodyPr anchor="t" rtlCol="false" tIns="0" lIns="0" bIns="0" rIns="0">
            <a:spAutoFit/>
          </a:bodyPr>
          <a:lstStyle/>
          <a:p>
            <a:pPr algn="ctr">
              <a:lnSpc>
                <a:spcPts val="9100"/>
              </a:lnSpc>
            </a:pPr>
            <a:r>
              <a:rPr lang="en-US" sz="6500">
                <a:solidFill>
                  <a:srgbClr val="000000"/>
                </a:solidFill>
                <a:latin typeface="Times New Roman"/>
                <a:ea typeface="Times New Roman"/>
                <a:cs typeface="Times New Roman"/>
                <a:sym typeface="Times New Roman"/>
              </a:rPr>
              <a:t>Noto'g'ri ovqatlanish</a:t>
            </a:r>
          </a:p>
        </p:txBody>
      </p:sp>
      <p:sp>
        <p:nvSpPr>
          <p:cNvPr name="TextBox 3" id="3"/>
          <p:cNvSpPr txBox="true"/>
          <p:nvPr/>
        </p:nvSpPr>
        <p:spPr>
          <a:xfrm rot="0">
            <a:off x="5702946" y="8752657"/>
            <a:ext cx="6882108" cy="512445"/>
          </a:xfrm>
          <a:prstGeom prst="rect">
            <a:avLst/>
          </a:prstGeom>
        </p:spPr>
        <p:txBody>
          <a:bodyPr anchor="t" rtlCol="false" tIns="0" lIns="0" bIns="0" rIns="0">
            <a:spAutoFit/>
          </a:bodyPr>
          <a:lstStyle/>
          <a:p>
            <a:pPr algn="ctr">
              <a:lnSpc>
                <a:spcPts val="3779"/>
              </a:lnSpc>
            </a:pPr>
            <a:r>
              <a:rPr lang="en-US" b="true" sz="2700">
                <a:solidFill>
                  <a:srgbClr val="000000"/>
                </a:solidFill>
                <a:latin typeface="Times New Roman Bold"/>
                <a:ea typeface="Times New Roman Bold"/>
                <a:cs typeface="Times New Roman Bold"/>
                <a:sym typeface="Times New Roman Bold"/>
              </a:rPr>
              <a:t>Davolash pedogogikasi| 2024</a:t>
            </a:r>
          </a:p>
        </p:txBody>
      </p:sp>
      <p:sp>
        <p:nvSpPr>
          <p:cNvPr name="TextBox 4" id="4"/>
          <p:cNvSpPr txBox="true"/>
          <p:nvPr/>
        </p:nvSpPr>
        <p:spPr>
          <a:xfrm rot="0">
            <a:off x="1720330" y="1891540"/>
            <a:ext cx="14847341" cy="3936082"/>
          </a:xfrm>
          <a:prstGeom prst="rect">
            <a:avLst/>
          </a:prstGeom>
        </p:spPr>
        <p:txBody>
          <a:bodyPr anchor="t" rtlCol="false" tIns="0" lIns="0" bIns="0" rIns="0">
            <a:spAutoFit/>
          </a:bodyPr>
          <a:lstStyle/>
          <a:p>
            <a:pPr algn="l" marL="790445" indent="-395222" lvl="1">
              <a:lnSpc>
                <a:spcPts val="5125"/>
              </a:lnSpc>
              <a:buFont typeface="Arial"/>
              <a:buChar char="•"/>
            </a:pPr>
            <a:r>
              <a:rPr lang="en-US" sz="3661">
                <a:solidFill>
                  <a:srgbClr val="000000"/>
                </a:solidFill>
                <a:latin typeface="Times New Roman"/>
                <a:ea typeface="Times New Roman"/>
                <a:cs typeface="Times New Roman"/>
                <a:sym typeface="Times New Roman"/>
              </a:rPr>
              <a:t>Yuqori kaloriyali, yog‘ va shakar miqdori yuqori bo‘lgan oziq-ovqatlar tezda ortiqcha vazn yig‘ilishiga olib keladi, bu esa semizlikni rivojlantiradi</a:t>
            </a:r>
          </a:p>
          <a:p>
            <a:pPr algn="l" marL="790445" indent="-395222" lvl="1">
              <a:lnSpc>
                <a:spcPts val="5125"/>
              </a:lnSpc>
              <a:buFont typeface="Arial"/>
              <a:buChar char="•"/>
            </a:pPr>
            <a:r>
              <a:rPr lang="en-US" sz="3661">
                <a:solidFill>
                  <a:srgbClr val="000000"/>
                </a:solidFill>
                <a:latin typeface="Times New Roman"/>
                <a:ea typeface="Times New Roman"/>
                <a:cs typeface="Times New Roman"/>
                <a:sym typeface="Times New Roman"/>
              </a:rPr>
              <a:t>Qand va shirinliklar ko‘p iste’mol qilinsa, bu qondagi qand miqdorini oshiradi va organizmning insulin sezgirligini kamaytiradi, bu esa qandli diabetning rivojlanishiga olib kelishi mumkin</a:t>
            </a:r>
          </a:p>
        </p:txBody>
      </p:sp>
      <p:sp>
        <p:nvSpPr>
          <p:cNvPr name="Freeform 5" id="5"/>
          <p:cNvSpPr/>
          <p:nvPr/>
        </p:nvSpPr>
        <p:spPr>
          <a:xfrm flipH="false" flipV="false" rot="0">
            <a:off x="13764167" y="5827621"/>
            <a:ext cx="7315200" cy="2477783"/>
          </a:xfrm>
          <a:custGeom>
            <a:avLst/>
            <a:gdLst/>
            <a:ahLst/>
            <a:cxnLst/>
            <a:rect r="r" b="b" t="t" l="l"/>
            <a:pathLst>
              <a:path h="2477783" w="7315200">
                <a:moveTo>
                  <a:pt x="0" y="0"/>
                </a:moveTo>
                <a:lnTo>
                  <a:pt x="7315200" y="0"/>
                </a:lnTo>
                <a:lnTo>
                  <a:pt x="7315200" y="2477784"/>
                </a:lnTo>
                <a:lnTo>
                  <a:pt x="0" y="24777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793120" y="5950749"/>
            <a:ext cx="14847341" cy="2640681"/>
          </a:xfrm>
          <a:prstGeom prst="rect">
            <a:avLst/>
          </a:prstGeom>
        </p:spPr>
        <p:txBody>
          <a:bodyPr anchor="t" rtlCol="false" tIns="0" lIns="0" bIns="0" rIns="0">
            <a:spAutoFit/>
          </a:bodyPr>
          <a:lstStyle/>
          <a:p>
            <a:pPr algn="l" marL="790445" indent="-395222" lvl="1">
              <a:lnSpc>
                <a:spcPts val="5125"/>
              </a:lnSpc>
              <a:buFont typeface="Arial"/>
              <a:buChar char="•"/>
            </a:pPr>
            <a:r>
              <a:rPr lang="en-US" sz="3661">
                <a:solidFill>
                  <a:srgbClr val="000000"/>
                </a:solidFill>
                <a:latin typeface="Times New Roman"/>
                <a:ea typeface="Times New Roman"/>
                <a:cs typeface="Times New Roman"/>
                <a:sym typeface="Times New Roman"/>
              </a:rPr>
              <a:t>Vitamin va minerallar yetishmasligi: Kalsiy va D vitamini kam iste’mol qilinsa, suyaklar zaiflashadi va osteoporoz rivojlanish xavfi oshadi. Kam protein esa mushak kuchsizligiga olib keladi.</a:t>
            </a:r>
          </a:p>
          <a:p>
            <a:pPr algn="l">
              <a:lnSpc>
                <a:spcPts val="5125"/>
              </a:lnSpc>
            </a:pPr>
          </a:p>
        </p:txBody>
      </p:sp>
      <p:sp>
        <p:nvSpPr>
          <p:cNvPr name="AutoShape 7" id="7"/>
          <p:cNvSpPr/>
          <p:nvPr/>
        </p:nvSpPr>
        <p:spPr>
          <a:xfrm>
            <a:off x="-260599" y="9061267"/>
            <a:ext cx="7105264" cy="19050"/>
          </a:xfrm>
          <a:prstGeom prst="line">
            <a:avLst/>
          </a:prstGeom>
          <a:ln cap="flat" w="114300">
            <a:solidFill>
              <a:srgbClr val="9FC3D0"/>
            </a:solidFill>
            <a:prstDash val="solid"/>
            <a:headEnd type="none" len="sm" w="sm"/>
            <a:tailEnd type="none" len="sm" w="sm"/>
          </a:ln>
        </p:spPr>
      </p:sp>
      <p:sp>
        <p:nvSpPr>
          <p:cNvPr name="AutoShape 8" id="8"/>
          <p:cNvSpPr/>
          <p:nvPr/>
        </p:nvSpPr>
        <p:spPr>
          <a:xfrm>
            <a:off x="11430169" y="9061267"/>
            <a:ext cx="7105264" cy="19050"/>
          </a:xfrm>
          <a:prstGeom prst="line">
            <a:avLst/>
          </a:prstGeom>
          <a:ln cap="flat" w="114300">
            <a:solidFill>
              <a:srgbClr val="9FC3D0"/>
            </a:solidFill>
            <a:prstDash val="solid"/>
            <a:headEnd type="none" len="sm" w="sm"/>
            <a:tailEnd type="none" len="sm" w="sm"/>
          </a:ln>
        </p:spPr>
      </p:sp>
      <p:grpSp>
        <p:nvGrpSpPr>
          <p:cNvPr name="Group 9" id="9"/>
          <p:cNvGrpSpPr/>
          <p:nvPr/>
        </p:nvGrpSpPr>
        <p:grpSpPr>
          <a:xfrm rot="0">
            <a:off x="15859155" y="0"/>
            <a:ext cx="1562612" cy="1673225"/>
            <a:chOff x="0" y="0"/>
            <a:chExt cx="2083482" cy="2230967"/>
          </a:xfrm>
        </p:grpSpPr>
        <p:grpSp>
          <p:nvGrpSpPr>
            <p:cNvPr name="Group 10" id="10"/>
            <p:cNvGrpSpPr/>
            <p:nvPr/>
          </p:nvGrpSpPr>
          <p:grpSpPr>
            <a:xfrm rot="0">
              <a:off x="75599" y="0"/>
              <a:ext cx="1932284" cy="2230967"/>
              <a:chOff x="0" y="0"/>
              <a:chExt cx="703982" cy="812800"/>
            </a:xfrm>
          </p:grpSpPr>
          <p:sp>
            <p:nvSpPr>
              <p:cNvPr name="Freeform 11" id="11"/>
              <p:cNvSpPr/>
              <p:nvPr/>
            </p:nvSpPr>
            <p:spPr>
              <a:xfrm flipH="false" flipV="false" rot="0">
                <a:off x="0" y="0"/>
                <a:ext cx="703982" cy="812800"/>
              </a:xfrm>
              <a:custGeom>
                <a:avLst/>
                <a:gdLst/>
                <a:ahLst/>
                <a:cxnLst/>
                <a:rect r="r" b="b" t="t" l="l"/>
                <a:pathLst>
                  <a:path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name="TextBox 12" id="12"/>
              <p:cNvSpPr txBox="true"/>
              <p:nvPr/>
            </p:nvSpPr>
            <p:spPr>
              <a:xfrm>
                <a:off x="0" y="-47625"/>
                <a:ext cx="703982" cy="733425"/>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0" y="437582"/>
              <a:ext cx="2083482" cy="1241504"/>
            </a:xfrm>
            <a:prstGeom prst="rect">
              <a:avLst/>
            </a:prstGeom>
          </p:spPr>
          <p:txBody>
            <a:bodyPr anchor="t" rtlCol="false" tIns="0" lIns="0" bIns="0" rIns="0">
              <a:spAutoFit/>
            </a:bodyPr>
            <a:lstStyle/>
            <a:p>
              <a:pPr algn="ctr">
                <a:lnSpc>
                  <a:spcPts val="7805"/>
                </a:lnSpc>
              </a:pPr>
              <a:r>
                <a:rPr lang="en-US" sz="5575" b="true">
                  <a:solidFill>
                    <a:srgbClr val="000000"/>
                  </a:solidFill>
                  <a:latin typeface="Open Sans Bold"/>
                  <a:ea typeface="Open Sans Bold"/>
                  <a:cs typeface="Open Sans Bold"/>
                  <a:sym typeface="Open Sans Bold"/>
                </a:rPr>
                <a:t>6</a:t>
              </a:r>
            </a:p>
          </p:txBody>
        </p:sp>
      </p:grpSp>
      <p:sp>
        <p:nvSpPr>
          <p:cNvPr name="Freeform 14" id="14"/>
          <p:cNvSpPr/>
          <p:nvPr/>
        </p:nvSpPr>
        <p:spPr>
          <a:xfrm flipH="false" flipV="false" rot="0">
            <a:off x="-2628900" y="-1449083"/>
            <a:ext cx="7315200" cy="2477783"/>
          </a:xfrm>
          <a:custGeom>
            <a:avLst/>
            <a:gdLst/>
            <a:ahLst/>
            <a:cxnLst/>
            <a:rect r="r" b="b" t="t" l="l"/>
            <a:pathLst>
              <a:path h="2477783" w="7315200">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6F3EB"/>
        </a:solidFill>
      </p:bgPr>
    </p:bg>
    <p:spTree>
      <p:nvGrpSpPr>
        <p:cNvPr id="1" name=""/>
        <p:cNvGrpSpPr/>
        <p:nvPr/>
      </p:nvGrpSpPr>
      <p:grpSpPr>
        <a:xfrm>
          <a:off x="0" y="0"/>
          <a:ext cx="0" cy="0"/>
          <a:chOff x="0" y="0"/>
          <a:chExt cx="0" cy="0"/>
        </a:xfrm>
      </p:grpSpPr>
      <p:sp>
        <p:nvSpPr>
          <p:cNvPr name="TextBox 2" id="2"/>
          <p:cNvSpPr txBox="true"/>
          <p:nvPr/>
        </p:nvSpPr>
        <p:spPr>
          <a:xfrm rot="0">
            <a:off x="2057400" y="240030"/>
            <a:ext cx="16230600" cy="1310640"/>
          </a:xfrm>
          <a:prstGeom prst="rect">
            <a:avLst/>
          </a:prstGeom>
        </p:spPr>
        <p:txBody>
          <a:bodyPr anchor="t" rtlCol="false" tIns="0" lIns="0" bIns="0" rIns="0">
            <a:spAutoFit/>
          </a:bodyPr>
          <a:lstStyle/>
          <a:p>
            <a:pPr algn="ctr">
              <a:lnSpc>
                <a:spcPts val="9660"/>
              </a:lnSpc>
            </a:pPr>
            <a:r>
              <a:rPr lang="en-US" b="true" sz="6900">
                <a:solidFill>
                  <a:srgbClr val="000000"/>
                </a:solidFill>
                <a:latin typeface="Times New Roman Bold"/>
                <a:ea typeface="Times New Roman Bold"/>
                <a:cs typeface="Times New Roman Bold"/>
                <a:sym typeface="Times New Roman Bold"/>
              </a:rPr>
              <a:t>Kam harakatlik oqibatlari </a:t>
            </a:r>
          </a:p>
        </p:txBody>
      </p:sp>
      <p:sp>
        <p:nvSpPr>
          <p:cNvPr name="TextBox 3" id="3"/>
          <p:cNvSpPr txBox="true"/>
          <p:nvPr/>
        </p:nvSpPr>
        <p:spPr>
          <a:xfrm rot="0">
            <a:off x="5702946" y="8752657"/>
            <a:ext cx="6882108" cy="512445"/>
          </a:xfrm>
          <a:prstGeom prst="rect">
            <a:avLst/>
          </a:prstGeom>
        </p:spPr>
        <p:txBody>
          <a:bodyPr anchor="t" rtlCol="false" tIns="0" lIns="0" bIns="0" rIns="0">
            <a:spAutoFit/>
          </a:bodyPr>
          <a:lstStyle/>
          <a:p>
            <a:pPr algn="ctr">
              <a:lnSpc>
                <a:spcPts val="3779"/>
              </a:lnSpc>
            </a:pPr>
            <a:r>
              <a:rPr lang="en-US" b="true" sz="2700">
                <a:solidFill>
                  <a:srgbClr val="000000"/>
                </a:solidFill>
                <a:latin typeface="Times New Roman Bold"/>
                <a:ea typeface="Times New Roman Bold"/>
                <a:cs typeface="Times New Roman Bold"/>
                <a:sym typeface="Times New Roman Bold"/>
              </a:rPr>
              <a:t>Davolash pedogogikasi| 2024</a:t>
            </a:r>
          </a:p>
        </p:txBody>
      </p:sp>
      <p:sp>
        <p:nvSpPr>
          <p:cNvPr name="TextBox 4" id="4"/>
          <p:cNvSpPr txBox="true"/>
          <p:nvPr/>
        </p:nvSpPr>
        <p:spPr>
          <a:xfrm rot="0">
            <a:off x="3046459" y="1912274"/>
            <a:ext cx="12195082" cy="1410335"/>
          </a:xfrm>
          <a:prstGeom prst="rect">
            <a:avLst/>
          </a:prstGeom>
        </p:spPr>
        <p:txBody>
          <a:bodyPr anchor="t" rtlCol="false" tIns="0" lIns="0" bIns="0" rIns="0">
            <a:spAutoFit/>
          </a:bodyPr>
          <a:lstStyle/>
          <a:p>
            <a:pPr algn="l">
              <a:lnSpc>
                <a:spcPts val="3640"/>
              </a:lnSpc>
            </a:pPr>
            <a:r>
              <a:rPr lang="en-US" sz="2600">
                <a:solidFill>
                  <a:srgbClr val="000000"/>
                </a:solidFill>
                <a:latin typeface="Times New Roman"/>
                <a:ea typeface="Times New Roman"/>
                <a:cs typeface="Times New Roman"/>
                <a:sym typeface="Times New Roman"/>
              </a:rPr>
              <a:t>Kam harakatlilik – ya'ni jismoniy faollikning yetishmasligi – zamonaviy turmush tarzining keng tarqalgan muammolaridan biridir. U bir qancha jiddiy sog'liq muammolariga olib keladi va uzoq muddatli salbiy oqibatlarga sabab bo'ladi</a:t>
            </a:r>
          </a:p>
        </p:txBody>
      </p:sp>
      <p:sp>
        <p:nvSpPr>
          <p:cNvPr name="Freeform 5" id="5"/>
          <p:cNvSpPr/>
          <p:nvPr/>
        </p:nvSpPr>
        <p:spPr>
          <a:xfrm flipH="false" flipV="false" rot="0">
            <a:off x="13417488" y="6142174"/>
            <a:ext cx="7315200" cy="2477783"/>
          </a:xfrm>
          <a:custGeom>
            <a:avLst/>
            <a:gdLst/>
            <a:ahLst/>
            <a:cxnLst/>
            <a:rect r="r" b="b" t="t" l="l"/>
            <a:pathLst>
              <a:path h="2477783" w="7315200">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9712407" y="3796047"/>
            <a:ext cx="7362681" cy="4414072"/>
            <a:chOff x="0" y="0"/>
            <a:chExt cx="1939142" cy="1162554"/>
          </a:xfrm>
        </p:grpSpPr>
        <p:sp>
          <p:nvSpPr>
            <p:cNvPr name="Freeform 7" id="7"/>
            <p:cNvSpPr/>
            <p:nvPr/>
          </p:nvSpPr>
          <p:spPr>
            <a:xfrm flipH="false" flipV="false" rot="0">
              <a:off x="0" y="0"/>
              <a:ext cx="1939142" cy="1162554"/>
            </a:xfrm>
            <a:custGeom>
              <a:avLst/>
              <a:gdLst/>
              <a:ahLst/>
              <a:cxnLst/>
              <a:rect r="r" b="b" t="t" l="l"/>
              <a:pathLst>
                <a:path h="1162554" w="1939142">
                  <a:moveTo>
                    <a:pt x="53627" y="0"/>
                  </a:moveTo>
                  <a:lnTo>
                    <a:pt x="1885515" y="0"/>
                  </a:lnTo>
                  <a:cubicBezTo>
                    <a:pt x="1915133" y="0"/>
                    <a:pt x="1939142" y="24010"/>
                    <a:pt x="1939142" y="53627"/>
                  </a:cubicBezTo>
                  <a:lnTo>
                    <a:pt x="1939142" y="1108927"/>
                  </a:lnTo>
                  <a:cubicBezTo>
                    <a:pt x="1939142" y="1123150"/>
                    <a:pt x="1933492" y="1136790"/>
                    <a:pt x="1923435" y="1146847"/>
                  </a:cubicBezTo>
                  <a:cubicBezTo>
                    <a:pt x="1913378" y="1156904"/>
                    <a:pt x="1899738" y="1162554"/>
                    <a:pt x="1885515" y="1162554"/>
                  </a:cubicBezTo>
                  <a:lnTo>
                    <a:pt x="53627" y="1162554"/>
                  </a:lnTo>
                  <a:cubicBezTo>
                    <a:pt x="39404" y="1162554"/>
                    <a:pt x="25764" y="1156904"/>
                    <a:pt x="15707" y="1146847"/>
                  </a:cubicBezTo>
                  <a:cubicBezTo>
                    <a:pt x="5650" y="1136790"/>
                    <a:pt x="0" y="1123150"/>
                    <a:pt x="0" y="1108927"/>
                  </a:cubicBezTo>
                  <a:lnTo>
                    <a:pt x="0" y="53627"/>
                  </a:lnTo>
                  <a:cubicBezTo>
                    <a:pt x="0" y="39404"/>
                    <a:pt x="5650" y="25764"/>
                    <a:pt x="15707" y="15707"/>
                  </a:cubicBezTo>
                  <a:cubicBezTo>
                    <a:pt x="25764" y="5650"/>
                    <a:pt x="39404" y="0"/>
                    <a:pt x="53627" y="0"/>
                  </a:cubicBezTo>
                  <a:close/>
                </a:path>
              </a:pathLst>
            </a:custGeom>
            <a:solidFill>
              <a:srgbClr val="E9C7C6"/>
            </a:solidFill>
          </p:spPr>
        </p:sp>
        <p:sp>
          <p:nvSpPr>
            <p:cNvPr name="TextBox 8" id="8"/>
            <p:cNvSpPr txBox="true"/>
            <p:nvPr/>
          </p:nvSpPr>
          <p:spPr>
            <a:xfrm>
              <a:off x="0" y="-76200"/>
              <a:ext cx="1939142" cy="1238754"/>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0019703" y="3964676"/>
            <a:ext cx="7239597" cy="4610735"/>
          </a:xfrm>
          <a:prstGeom prst="rect">
            <a:avLst/>
          </a:prstGeom>
        </p:spPr>
        <p:txBody>
          <a:bodyPr anchor="t" rtlCol="false" tIns="0" lIns="0" bIns="0" rIns="0">
            <a:spAutoFit/>
          </a:bodyPr>
          <a:lstStyle/>
          <a:p>
            <a:pPr algn="l">
              <a:lnSpc>
                <a:spcPts val="3640"/>
              </a:lnSpc>
            </a:pPr>
            <a:r>
              <a:rPr lang="en-US" sz="2600">
                <a:solidFill>
                  <a:srgbClr val="000000"/>
                </a:solidFill>
                <a:latin typeface="Times New Roman"/>
                <a:ea typeface="Times New Roman"/>
                <a:cs typeface="Times New Roman"/>
                <a:sym typeface="Times New Roman"/>
              </a:rPr>
              <a:t>Jismoniy faoliyat organizmda endorfin ishlab chiqaradi, bu esa kayfiyatni ko‘taradi. Kam harakatlilik kayfiyatni pasaytirishi va ruhiy tushkunlikka olib kelishi mumkin.</a:t>
            </a:r>
          </a:p>
          <a:p>
            <a:pPr algn="l">
              <a:lnSpc>
                <a:spcPts val="3640"/>
              </a:lnSpc>
            </a:pPr>
            <a:r>
              <a:rPr lang="en-US" sz="2600">
                <a:solidFill>
                  <a:srgbClr val="000000"/>
                </a:solidFill>
                <a:latin typeface="Times New Roman"/>
                <a:ea typeface="Times New Roman"/>
                <a:cs typeface="Times New Roman"/>
                <a:sym typeface="Times New Roman"/>
              </a:rPr>
              <a:t>Jismoniy faollik yetishmasligi kaloriya sarfini kamaytiradi, bu esa ortiqcha vazn yig‘ilishiga sabab bo‘ladi. Vaqt o‘tishi bilan semizlik xavfi ortadi, bu esa boshqa bir qator kasalliklar uchun asosiy xavf omilidir</a:t>
            </a:r>
          </a:p>
          <a:p>
            <a:pPr algn="l">
              <a:lnSpc>
                <a:spcPts val="3640"/>
              </a:lnSpc>
            </a:pPr>
          </a:p>
        </p:txBody>
      </p:sp>
      <p:sp>
        <p:nvSpPr>
          <p:cNvPr name="AutoShape 10" id="10"/>
          <p:cNvSpPr/>
          <p:nvPr/>
        </p:nvSpPr>
        <p:spPr>
          <a:xfrm>
            <a:off x="-260599" y="9061267"/>
            <a:ext cx="7105264" cy="19050"/>
          </a:xfrm>
          <a:prstGeom prst="line">
            <a:avLst/>
          </a:prstGeom>
          <a:ln cap="flat" w="114300">
            <a:solidFill>
              <a:srgbClr val="9FC3D0"/>
            </a:solidFill>
            <a:prstDash val="solid"/>
            <a:headEnd type="none" len="sm" w="sm"/>
            <a:tailEnd type="none" len="sm" w="sm"/>
          </a:ln>
        </p:spPr>
      </p:sp>
      <p:sp>
        <p:nvSpPr>
          <p:cNvPr name="AutoShape 11" id="11"/>
          <p:cNvSpPr/>
          <p:nvPr/>
        </p:nvSpPr>
        <p:spPr>
          <a:xfrm>
            <a:off x="11430169" y="9061267"/>
            <a:ext cx="7105264" cy="19050"/>
          </a:xfrm>
          <a:prstGeom prst="line">
            <a:avLst/>
          </a:prstGeom>
          <a:ln cap="flat" w="114300">
            <a:solidFill>
              <a:srgbClr val="9FC3D0"/>
            </a:solidFill>
            <a:prstDash val="solid"/>
            <a:headEnd type="none" len="sm" w="sm"/>
            <a:tailEnd type="none" len="sm" w="sm"/>
          </a:ln>
        </p:spPr>
      </p:sp>
      <p:grpSp>
        <p:nvGrpSpPr>
          <p:cNvPr name="Group 12" id="12"/>
          <p:cNvGrpSpPr/>
          <p:nvPr/>
        </p:nvGrpSpPr>
        <p:grpSpPr>
          <a:xfrm rot="0">
            <a:off x="15859155" y="0"/>
            <a:ext cx="1562612" cy="1673225"/>
            <a:chOff x="0" y="0"/>
            <a:chExt cx="2083482" cy="2230967"/>
          </a:xfrm>
        </p:grpSpPr>
        <p:grpSp>
          <p:nvGrpSpPr>
            <p:cNvPr name="Group 13" id="13"/>
            <p:cNvGrpSpPr/>
            <p:nvPr/>
          </p:nvGrpSpPr>
          <p:grpSpPr>
            <a:xfrm rot="0">
              <a:off x="75599" y="0"/>
              <a:ext cx="1932284" cy="2230967"/>
              <a:chOff x="0" y="0"/>
              <a:chExt cx="703982" cy="812800"/>
            </a:xfrm>
          </p:grpSpPr>
          <p:sp>
            <p:nvSpPr>
              <p:cNvPr name="Freeform 14" id="14"/>
              <p:cNvSpPr/>
              <p:nvPr/>
            </p:nvSpPr>
            <p:spPr>
              <a:xfrm flipH="false" flipV="false" rot="0">
                <a:off x="0" y="0"/>
                <a:ext cx="703982" cy="812800"/>
              </a:xfrm>
              <a:custGeom>
                <a:avLst/>
                <a:gdLst/>
                <a:ahLst/>
                <a:cxnLst/>
                <a:rect r="r" b="b" t="t" l="l"/>
                <a:pathLst>
                  <a:path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name="TextBox 15" id="15"/>
              <p:cNvSpPr txBox="true"/>
              <p:nvPr/>
            </p:nvSpPr>
            <p:spPr>
              <a:xfrm>
                <a:off x="0" y="-47625"/>
                <a:ext cx="703982" cy="733425"/>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0" y="437582"/>
              <a:ext cx="2083482" cy="1241504"/>
            </a:xfrm>
            <a:prstGeom prst="rect">
              <a:avLst/>
            </a:prstGeom>
          </p:spPr>
          <p:txBody>
            <a:bodyPr anchor="t" rtlCol="false" tIns="0" lIns="0" bIns="0" rIns="0">
              <a:spAutoFit/>
            </a:bodyPr>
            <a:lstStyle/>
            <a:p>
              <a:pPr algn="ctr">
                <a:lnSpc>
                  <a:spcPts val="7805"/>
                </a:lnSpc>
              </a:pPr>
              <a:r>
                <a:rPr lang="en-US" sz="5575" b="true">
                  <a:solidFill>
                    <a:srgbClr val="000000"/>
                  </a:solidFill>
                  <a:latin typeface="Open Sans Bold"/>
                  <a:ea typeface="Open Sans Bold"/>
                  <a:cs typeface="Open Sans Bold"/>
                  <a:sym typeface="Open Sans Bold"/>
                </a:rPr>
                <a:t>7</a:t>
              </a:r>
            </a:p>
          </p:txBody>
        </p:sp>
      </p:grpSp>
      <p:sp>
        <p:nvSpPr>
          <p:cNvPr name="Freeform 17" id="17"/>
          <p:cNvSpPr/>
          <p:nvPr/>
        </p:nvSpPr>
        <p:spPr>
          <a:xfrm flipH="false" flipV="false" rot="0">
            <a:off x="-2243137" y="-402279"/>
            <a:ext cx="7315200" cy="2477783"/>
          </a:xfrm>
          <a:custGeom>
            <a:avLst/>
            <a:gdLst/>
            <a:ahLst/>
            <a:cxnLst/>
            <a:rect r="r" b="b" t="t" l="l"/>
            <a:pathLst>
              <a:path h="2477783" w="7315200">
                <a:moveTo>
                  <a:pt x="0" y="0"/>
                </a:moveTo>
                <a:lnTo>
                  <a:pt x="7315200" y="0"/>
                </a:lnTo>
                <a:lnTo>
                  <a:pt x="7315200" y="2477783"/>
                </a:lnTo>
                <a:lnTo>
                  <a:pt x="0" y="24777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8" id="18"/>
          <p:cNvGrpSpPr/>
          <p:nvPr/>
        </p:nvGrpSpPr>
        <p:grpSpPr>
          <a:xfrm rot="0">
            <a:off x="1390722" y="3788988"/>
            <a:ext cx="7362681" cy="4421131"/>
            <a:chOff x="0" y="0"/>
            <a:chExt cx="1939142" cy="1164413"/>
          </a:xfrm>
        </p:grpSpPr>
        <p:sp>
          <p:nvSpPr>
            <p:cNvPr name="Freeform 19" id="19"/>
            <p:cNvSpPr/>
            <p:nvPr/>
          </p:nvSpPr>
          <p:spPr>
            <a:xfrm flipH="false" flipV="false" rot="0">
              <a:off x="0" y="0"/>
              <a:ext cx="1939142" cy="1164413"/>
            </a:xfrm>
            <a:custGeom>
              <a:avLst/>
              <a:gdLst/>
              <a:ahLst/>
              <a:cxnLst/>
              <a:rect r="r" b="b" t="t" l="l"/>
              <a:pathLst>
                <a:path h="1164413" w="1939142">
                  <a:moveTo>
                    <a:pt x="53627" y="0"/>
                  </a:moveTo>
                  <a:lnTo>
                    <a:pt x="1885515" y="0"/>
                  </a:lnTo>
                  <a:cubicBezTo>
                    <a:pt x="1915133" y="0"/>
                    <a:pt x="1939142" y="24010"/>
                    <a:pt x="1939142" y="53627"/>
                  </a:cubicBezTo>
                  <a:lnTo>
                    <a:pt x="1939142" y="1110786"/>
                  </a:lnTo>
                  <a:cubicBezTo>
                    <a:pt x="1939142" y="1140403"/>
                    <a:pt x="1915133" y="1164413"/>
                    <a:pt x="1885515" y="1164413"/>
                  </a:cubicBezTo>
                  <a:lnTo>
                    <a:pt x="53627" y="1164413"/>
                  </a:lnTo>
                  <a:cubicBezTo>
                    <a:pt x="39404" y="1164413"/>
                    <a:pt x="25764" y="1158763"/>
                    <a:pt x="15707" y="1148706"/>
                  </a:cubicBezTo>
                  <a:cubicBezTo>
                    <a:pt x="5650" y="1138649"/>
                    <a:pt x="0" y="1125009"/>
                    <a:pt x="0" y="1110786"/>
                  </a:cubicBezTo>
                  <a:lnTo>
                    <a:pt x="0" y="53627"/>
                  </a:lnTo>
                  <a:cubicBezTo>
                    <a:pt x="0" y="39404"/>
                    <a:pt x="5650" y="25764"/>
                    <a:pt x="15707" y="15707"/>
                  </a:cubicBezTo>
                  <a:cubicBezTo>
                    <a:pt x="25764" y="5650"/>
                    <a:pt x="39404" y="0"/>
                    <a:pt x="53627" y="0"/>
                  </a:cubicBezTo>
                  <a:close/>
                </a:path>
              </a:pathLst>
            </a:custGeom>
            <a:solidFill>
              <a:srgbClr val="E9C7C6"/>
            </a:solidFill>
          </p:spPr>
        </p:sp>
        <p:sp>
          <p:nvSpPr>
            <p:cNvPr name="TextBox 20" id="20"/>
            <p:cNvSpPr txBox="true"/>
            <p:nvPr/>
          </p:nvSpPr>
          <p:spPr>
            <a:xfrm>
              <a:off x="0" y="-76200"/>
              <a:ext cx="1939142" cy="1240613"/>
            </a:xfrm>
            <a:prstGeom prst="rect">
              <a:avLst/>
            </a:prstGeom>
          </p:spPr>
          <p:txBody>
            <a:bodyPr anchor="ctr" rtlCol="false" tIns="50800" lIns="50800" bIns="50800" rIns="50800"/>
            <a:lstStyle/>
            <a:p>
              <a:pPr algn="ctr">
                <a:lnSpc>
                  <a:spcPts val="2659"/>
                </a:lnSpc>
              </a:pPr>
            </a:p>
          </p:txBody>
        </p:sp>
      </p:grpSp>
      <p:sp>
        <p:nvSpPr>
          <p:cNvPr name="TextBox 21" id="21"/>
          <p:cNvSpPr txBox="true"/>
          <p:nvPr/>
        </p:nvSpPr>
        <p:spPr>
          <a:xfrm rot="0">
            <a:off x="1724061" y="3955151"/>
            <a:ext cx="6696003" cy="3641090"/>
          </a:xfrm>
          <a:prstGeom prst="rect">
            <a:avLst/>
          </a:prstGeom>
        </p:spPr>
        <p:txBody>
          <a:bodyPr anchor="t" rtlCol="false" tIns="0" lIns="0" bIns="0" rIns="0">
            <a:spAutoFit/>
          </a:bodyPr>
          <a:lstStyle/>
          <a:p>
            <a:pPr algn="l">
              <a:lnSpc>
                <a:spcPts val="4060"/>
              </a:lnSpc>
            </a:pPr>
            <a:r>
              <a:rPr lang="en-US" sz="2900">
                <a:solidFill>
                  <a:srgbClr val="000000"/>
                </a:solidFill>
                <a:latin typeface="Times New Roman"/>
                <a:ea typeface="Times New Roman"/>
                <a:cs typeface="Times New Roman"/>
                <a:sym typeface="Times New Roman"/>
              </a:rPr>
              <a:t>Yuqori qon bosimi: Jismoniy faollikning kamligi yurak va qon tomirlarning sog‘lig‘iga salbiy ta’sir qiladi, qon bosimini oshiradi.</a:t>
            </a:r>
          </a:p>
          <a:p>
            <a:pPr algn="l">
              <a:lnSpc>
                <a:spcPts val="4060"/>
              </a:lnSpc>
            </a:pPr>
            <a:r>
              <a:rPr lang="en-US" sz="2900">
                <a:solidFill>
                  <a:srgbClr val="000000"/>
                </a:solidFill>
                <a:latin typeface="Times New Roman"/>
                <a:ea typeface="Times New Roman"/>
                <a:cs typeface="Times New Roman"/>
                <a:sym typeface="Times New Roman"/>
              </a:rPr>
              <a:t>Yurak kasalliklari: Kam harakatlilik tufayli yurak mushaklari zaiflashadi, bu esa infarkt va insult xavfini oshiradi.</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6F3EB"/>
        </a:solidFill>
      </p:bgPr>
    </p:bg>
    <p:spTree>
      <p:nvGrpSpPr>
        <p:cNvPr id="1" name=""/>
        <p:cNvGrpSpPr/>
        <p:nvPr/>
      </p:nvGrpSpPr>
      <p:grpSpPr>
        <a:xfrm>
          <a:off x="0" y="0"/>
          <a:ext cx="0" cy="0"/>
          <a:chOff x="0" y="0"/>
          <a:chExt cx="0" cy="0"/>
        </a:xfrm>
      </p:grpSpPr>
      <p:sp>
        <p:nvSpPr>
          <p:cNvPr name="TextBox 2" id="2"/>
          <p:cNvSpPr txBox="true"/>
          <p:nvPr/>
        </p:nvSpPr>
        <p:spPr>
          <a:xfrm rot="0">
            <a:off x="5702946" y="8752657"/>
            <a:ext cx="6882108" cy="512445"/>
          </a:xfrm>
          <a:prstGeom prst="rect">
            <a:avLst/>
          </a:prstGeom>
        </p:spPr>
        <p:txBody>
          <a:bodyPr anchor="t" rtlCol="false" tIns="0" lIns="0" bIns="0" rIns="0">
            <a:spAutoFit/>
          </a:bodyPr>
          <a:lstStyle/>
          <a:p>
            <a:pPr algn="ctr">
              <a:lnSpc>
                <a:spcPts val="3779"/>
              </a:lnSpc>
            </a:pPr>
            <a:r>
              <a:rPr lang="en-US" b="true" sz="2700">
                <a:solidFill>
                  <a:srgbClr val="000000"/>
                </a:solidFill>
                <a:latin typeface="Times New Roman Bold"/>
                <a:ea typeface="Times New Roman Bold"/>
                <a:cs typeface="Times New Roman Bold"/>
                <a:sym typeface="Times New Roman Bold"/>
              </a:rPr>
              <a:t>Davolash pedogogikasi| 2024</a:t>
            </a:r>
          </a:p>
        </p:txBody>
      </p:sp>
      <p:sp>
        <p:nvSpPr>
          <p:cNvPr name="AutoShape 3" id="3"/>
          <p:cNvSpPr/>
          <p:nvPr/>
        </p:nvSpPr>
        <p:spPr>
          <a:xfrm>
            <a:off x="-260599" y="9061267"/>
            <a:ext cx="7105264" cy="19050"/>
          </a:xfrm>
          <a:prstGeom prst="line">
            <a:avLst/>
          </a:prstGeom>
          <a:ln cap="flat" w="114300">
            <a:solidFill>
              <a:srgbClr val="9FC3D0"/>
            </a:solidFill>
            <a:prstDash val="solid"/>
            <a:headEnd type="none" len="sm" w="sm"/>
            <a:tailEnd type="none" len="sm" w="sm"/>
          </a:ln>
        </p:spPr>
      </p:sp>
      <p:sp>
        <p:nvSpPr>
          <p:cNvPr name="AutoShape 4" id="4"/>
          <p:cNvSpPr/>
          <p:nvPr/>
        </p:nvSpPr>
        <p:spPr>
          <a:xfrm>
            <a:off x="11430169" y="9061267"/>
            <a:ext cx="7105264" cy="19050"/>
          </a:xfrm>
          <a:prstGeom prst="line">
            <a:avLst/>
          </a:prstGeom>
          <a:ln cap="flat" w="114300">
            <a:solidFill>
              <a:srgbClr val="9FC3D0"/>
            </a:solidFill>
            <a:prstDash val="solid"/>
            <a:headEnd type="none" len="sm" w="sm"/>
            <a:tailEnd type="none" len="sm" w="sm"/>
          </a:ln>
        </p:spPr>
      </p:sp>
      <p:grpSp>
        <p:nvGrpSpPr>
          <p:cNvPr name="Group 5" id="5"/>
          <p:cNvGrpSpPr/>
          <p:nvPr/>
        </p:nvGrpSpPr>
        <p:grpSpPr>
          <a:xfrm rot="0">
            <a:off x="216857" y="3202697"/>
            <a:ext cx="4674246" cy="4674227"/>
            <a:chOff x="0" y="0"/>
            <a:chExt cx="6350025" cy="6350000"/>
          </a:xfrm>
        </p:grpSpPr>
        <p:sp>
          <p:nvSpPr>
            <p:cNvPr name="Freeform 6" id="6"/>
            <p:cNvSpPr/>
            <p:nvPr/>
          </p:nvSpPr>
          <p:spPr>
            <a:xfrm flipH="false" flipV="false" rot="0">
              <a:off x="0" y="0"/>
              <a:ext cx="6350026" cy="6350000"/>
            </a:xfrm>
            <a:custGeom>
              <a:avLst/>
              <a:gdLst/>
              <a:ahLst/>
              <a:cxnLst/>
              <a:rect r="r" b="b" t="t" l="l"/>
              <a:pathLst>
                <a:path h="6350000" w="6350026">
                  <a:moveTo>
                    <a:pt x="0" y="0"/>
                  </a:moveTo>
                  <a:lnTo>
                    <a:pt x="6350026" y="0"/>
                  </a:lnTo>
                  <a:lnTo>
                    <a:pt x="6350026" y="6350000"/>
                  </a:lnTo>
                  <a:lnTo>
                    <a:pt x="0" y="6350000"/>
                  </a:lnTo>
                  <a:close/>
                </a:path>
              </a:pathLst>
            </a:custGeom>
            <a:blipFill>
              <a:blip r:embed="rId2"/>
              <a:stretch>
                <a:fillRect l="-25046" t="0" r="-25046" b="0"/>
              </a:stretch>
            </a:blipFill>
          </p:spPr>
        </p:sp>
      </p:grpSp>
      <p:grpSp>
        <p:nvGrpSpPr>
          <p:cNvPr name="Group 7" id="7"/>
          <p:cNvGrpSpPr/>
          <p:nvPr/>
        </p:nvGrpSpPr>
        <p:grpSpPr>
          <a:xfrm rot="0">
            <a:off x="15859155" y="0"/>
            <a:ext cx="1562612" cy="1673225"/>
            <a:chOff x="0" y="0"/>
            <a:chExt cx="2083482" cy="2230967"/>
          </a:xfrm>
        </p:grpSpPr>
        <p:grpSp>
          <p:nvGrpSpPr>
            <p:cNvPr name="Group 8" id="8"/>
            <p:cNvGrpSpPr/>
            <p:nvPr/>
          </p:nvGrpSpPr>
          <p:grpSpPr>
            <a:xfrm rot="0">
              <a:off x="75599" y="0"/>
              <a:ext cx="1932284" cy="2230967"/>
              <a:chOff x="0" y="0"/>
              <a:chExt cx="703982" cy="812800"/>
            </a:xfrm>
          </p:grpSpPr>
          <p:sp>
            <p:nvSpPr>
              <p:cNvPr name="Freeform 9" id="9"/>
              <p:cNvSpPr/>
              <p:nvPr/>
            </p:nvSpPr>
            <p:spPr>
              <a:xfrm flipH="false" flipV="false" rot="0">
                <a:off x="0" y="0"/>
                <a:ext cx="703982" cy="812800"/>
              </a:xfrm>
              <a:custGeom>
                <a:avLst/>
                <a:gdLst/>
                <a:ahLst/>
                <a:cxnLst/>
                <a:rect r="r" b="b" t="t" l="l"/>
                <a:pathLst>
                  <a:path h="812800" w="703982">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name="TextBox 10" id="10"/>
              <p:cNvSpPr txBox="true"/>
              <p:nvPr/>
            </p:nvSpPr>
            <p:spPr>
              <a:xfrm>
                <a:off x="0" y="-47625"/>
                <a:ext cx="703982" cy="733425"/>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0" y="437582"/>
              <a:ext cx="2083482" cy="1241504"/>
            </a:xfrm>
            <a:prstGeom prst="rect">
              <a:avLst/>
            </a:prstGeom>
          </p:spPr>
          <p:txBody>
            <a:bodyPr anchor="t" rtlCol="false" tIns="0" lIns="0" bIns="0" rIns="0">
              <a:spAutoFit/>
            </a:bodyPr>
            <a:lstStyle/>
            <a:p>
              <a:pPr algn="ctr">
                <a:lnSpc>
                  <a:spcPts val="7805"/>
                </a:lnSpc>
              </a:pPr>
              <a:r>
                <a:rPr lang="en-US" sz="5575" b="true">
                  <a:solidFill>
                    <a:srgbClr val="000000"/>
                  </a:solidFill>
                  <a:latin typeface="Open Sans Bold"/>
                  <a:ea typeface="Open Sans Bold"/>
                  <a:cs typeface="Open Sans Bold"/>
                  <a:sym typeface="Open Sans Bold"/>
                </a:rPr>
                <a:t>8</a:t>
              </a:r>
            </a:p>
          </p:txBody>
        </p:sp>
      </p:grpSp>
      <p:sp>
        <p:nvSpPr>
          <p:cNvPr name="TextBox 12" id="12"/>
          <p:cNvSpPr txBox="true"/>
          <p:nvPr/>
        </p:nvSpPr>
        <p:spPr>
          <a:xfrm rot="0">
            <a:off x="3460422" y="84847"/>
            <a:ext cx="13180039" cy="3117851"/>
          </a:xfrm>
          <a:prstGeom prst="rect">
            <a:avLst/>
          </a:prstGeom>
        </p:spPr>
        <p:txBody>
          <a:bodyPr anchor="t" rtlCol="false" tIns="0" lIns="0" bIns="0" rIns="0">
            <a:spAutoFit/>
          </a:bodyPr>
          <a:lstStyle/>
          <a:p>
            <a:pPr algn="ctr">
              <a:lnSpc>
                <a:spcPts val="11899"/>
              </a:lnSpc>
            </a:pPr>
            <a:r>
              <a:rPr lang="en-US" sz="8499">
                <a:solidFill>
                  <a:srgbClr val="000000"/>
                </a:solidFill>
                <a:latin typeface="Times New Roman"/>
                <a:ea typeface="Times New Roman"/>
                <a:cs typeface="Times New Roman"/>
                <a:sym typeface="Times New Roman"/>
              </a:rPr>
              <a:t>Sog'likka befarq munosabatlar</a:t>
            </a:r>
          </a:p>
        </p:txBody>
      </p:sp>
      <p:sp>
        <p:nvSpPr>
          <p:cNvPr name="Freeform 13" id="13"/>
          <p:cNvSpPr/>
          <p:nvPr/>
        </p:nvSpPr>
        <p:spPr>
          <a:xfrm flipH="false" flipV="false" rot="0">
            <a:off x="14982801" y="6379649"/>
            <a:ext cx="7315200" cy="2477783"/>
          </a:xfrm>
          <a:custGeom>
            <a:avLst/>
            <a:gdLst/>
            <a:ahLst/>
            <a:cxnLst/>
            <a:rect r="r" b="b" t="t" l="l"/>
            <a:pathLst>
              <a:path h="2477783" w="7315200">
                <a:moveTo>
                  <a:pt x="0" y="0"/>
                </a:moveTo>
                <a:lnTo>
                  <a:pt x="7315200" y="0"/>
                </a:lnTo>
                <a:lnTo>
                  <a:pt x="7315200" y="2477783"/>
                </a:lnTo>
                <a:lnTo>
                  <a:pt x="0" y="24777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4" id="14"/>
          <p:cNvSpPr txBox="true"/>
          <p:nvPr/>
        </p:nvSpPr>
        <p:spPr>
          <a:xfrm rot="0">
            <a:off x="5702946" y="3078872"/>
            <a:ext cx="10937515" cy="4538345"/>
          </a:xfrm>
          <a:prstGeom prst="rect">
            <a:avLst/>
          </a:prstGeom>
        </p:spPr>
        <p:txBody>
          <a:bodyPr anchor="t" rtlCol="false" tIns="0" lIns="0" bIns="0" rIns="0">
            <a:spAutoFit/>
          </a:bodyPr>
          <a:lstStyle/>
          <a:p>
            <a:pPr algn="l">
              <a:lnSpc>
                <a:spcPts val="4480"/>
              </a:lnSpc>
            </a:pPr>
            <a:r>
              <a:rPr lang="en-US" sz="3200">
                <a:solidFill>
                  <a:srgbClr val="000000"/>
                </a:solidFill>
                <a:latin typeface="Times New Roman"/>
                <a:ea typeface="Times New Roman"/>
                <a:cs typeface="Times New Roman"/>
                <a:sym typeface="Times New Roman"/>
              </a:rPr>
              <a:t>Sog'liqqa befarq munosabat sog'liq muammolarining o‘z vaqtida aniqlanmay, jiddiy kasalliklarga aylanib ketishiga sabab bo‘ladi. Profilaktika choralariga e'tiborsizlik, noto‘g‘ri ovqatlanish, kam harakatlilik va zaruriy tibbiy ko‘riklardan o‘tmaslik kabi xatti-harakatlar turli kasalliklarning rivojlanishini tezlashtiradi. Bu esa yurak-qon tomir kasalliklari, diabet, nafas yo‘llari va boshqa jiddiy muammolarni keltirib chiqaradi</a:t>
            </a:r>
          </a:p>
        </p:txBody>
      </p:sp>
      <p:sp>
        <p:nvSpPr>
          <p:cNvPr name="Freeform 15" id="15"/>
          <p:cNvSpPr/>
          <p:nvPr/>
        </p:nvSpPr>
        <p:spPr>
          <a:xfrm flipH="false" flipV="false" rot="0">
            <a:off x="-1648907" y="-402279"/>
            <a:ext cx="7315200" cy="2477783"/>
          </a:xfrm>
          <a:custGeom>
            <a:avLst/>
            <a:gdLst/>
            <a:ahLst/>
            <a:cxnLst/>
            <a:rect r="r" b="b" t="t" l="l"/>
            <a:pathLst>
              <a:path h="2477783" w="7315200">
                <a:moveTo>
                  <a:pt x="0" y="0"/>
                </a:moveTo>
                <a:lnTo>
                  <a:pt x="7315200" y="0"/>
                </a:lnTo>
                <a:lnTo>
                  <a:pt x="7315200" y="2477783"/>
                </a:lnTo>
                <a:lnTo>
                  <a:pt x="0" y="24777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DAGWFQoIQ18</dc:identifier>
  <dcterms:modified xsi:type="dcterms:W3CDTF">2011-08-01T06:04:30Z</dcterms:modified>
  <cp:revision>1</cp:revision>
  <dc:title>Tuzuvchi:Aminboyeva Mohinur</dc:title>
</cp:coreProperties>
</file>