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0" d="100"/>
          <a:sy n="60" d="100"/>
        </p:scale>
        <p:origin x="4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91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20321" y="0"/>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8" y="2245358"/>
            <a:ext cx="8178803" cy="1818640"/>
          </a:xfrm>
        </p:spPr>
        <p:txBody>
          <a:bodyPr anchor="b">
            <a:noAutofit/>
          </a:bodyPr>
          <a:lstStyle>
            <a:lvl1pPr algn="ctr">
              <a:defRPr sz="648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230878" y="4389117"/>
            <a:ext cx="8178803" cy="1584962"/>
          </a:xfrm>
        </p:spPr>
        <p:txBody>
          <a:bodyPr anchor="t">
            <a:normAutofit/>
          </a:bodyPr>
          <a:lstStyle>
            <a:lvl1pPr marL="0" indent="0" algn="ctr">
              <a:buNone/>
              <a:defRPr sz="252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a:xfrm>
            <a:off x="3230877" y="6045196"/>
            <a:ext cx="6257562" cy="335280"/>
          </a:xfrm>
        </p:spPr>
        <p:txBody>
          <a:bodyPr/>
          <a:lstStyle/>
          <a:p>
            <a:endParaRPr lang="en-US" dirty="0"/>
          </a:p>
        </p:txBody>
      </p:sp>
      <p:sp>
        <p:nvSpPr>
          <p:cNvPr id="6" name="Slide Number Placeholder 5"/>
          <p:cNvSpPr>
            <a:spLocks noGrp="1"/>
          </p:cNvSpPr>
          <p:nvPr>
            <p:ph type="sldNum" sz="quarter" idx="12"/>
          </p:nvPr>
        </p:nvSpPr>
        <p:spPr>
          <a:xfrm>
            <a:off x="10748281" y="6045196"/>
            <a:ext cx="661400" cy="33528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7222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49713" y="1249679"/>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smtClean="0"/>
              <a:t>Вставка рисунка</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5831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564642" y="5212080"/>
            <a:ext cx="11511278"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7077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554481" y="5212080"/>
            <a:ext cx="11531599"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5030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2825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620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554480" y="5364480"/>
            <a:ext cx="11531604" cy="16865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8742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6339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8" y="1178558"/>
            <a:ext cx="2269074" cy="587248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4240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856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80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10115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811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497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6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545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7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16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8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765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9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557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0 mast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87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418080" y="4615262"/>
            <a:ext cx="9790428" cy="1145456"/>
          </a:xfrm>
        </p:spPr>
        <p:txBody>
          <a:bodyPr anchor="t">
            <a:normAutofit/>
          </a:bodyPr>
          <a:lstStyle>
            <a:lvl1pPr marL="0" indent="0" algn="ctr">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92201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58138" y="3072384"/>
            <a:ext cx="5661965" cy="397215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417613" y="3072384"/>
            <a:ext cx="5661965" cy="397215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83644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54480"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smtClean="0"/>
              <a:t>Образец текста</a:t>
            </a:r>
          </a:p>
        </p:txBody>
      </p:sp>
      <p:sp>
        <p:nvSpPr>
          <p:cNvPr id="4" name="Content Placeholder 3"/>
          <p:cNvSpPr>
            <a:spLocks noGrp="1"/>
          </p:cNvSpPr>
          <p:nvPr>
            <p:ph sz="half" idx="2"/>
          </p:nvPr>
        </p:nvSpPr>
        <p:spPr>
          <a:xfrm>
            <a:off x="1554480" y="3891915"/>
            <a:ext cx="5661965" cy="3159126"/>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416804"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smtClean="0"/>
              <a:t>Образец текста</a:t>
            </a:r>
          </a:p>
        </p:txBody>
      </p:sp>
      <p:sp>
        <p:nvSpPr>
          <p:cNvPr id="6" name="Content Placeholder 5"/>
          <p:cNvSpPr>
            <a:spLocks noGrp="1"/>
          </p:cNvSpPr>
          <p:nvPr>
            <p:ph sz="quarter" idx="4"/>
          </p:nvPr>
        </p:nvSpPr>
        <p:spPr>
          <a:xfrm>
            <a:off x="7416804" y="3891915"/>
            <a:ext cx="5661965" cy="3159126"/>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1429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7629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7999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52574" y="1666241"/>
            <a:ext cx="4462146" cy="1645920"/>
          </a:xfrm>
        </p:spPr>
        <p:txBody>
          <a:bodyPr anchor="b">
            <a:normAutofit/>
          </a:bodyPr>
          <a:lstStyle>
            <a:lvl1pPr algn="ctr">
              <a:defRPr sz="2880" b="0"/>
            </a:lvl1pPr>
          </a:lstStyle>
          <a:p>
            <a:r>
              <a:rPr lang="ru-RU" smtClean="0"/>
              <a:t>Образец заголовка</a:t>
            </a:r>
            <a:endParaRPr lang="en-US" dirty="0"/>
          </a:p>
        </p:txBody>
      </p:sp>
      <p:sp>
        <p:nvSpPr>
          <p:cNvPr id="3" name="Content Placeholder 2"/>
          <p:cNvSpPr>
            <a:spLocks noGrp="1"/>
          </p:cNvSpPr>
          <p:nvPr>
            <p:ph idx="1"/>
          </p:nvPr>
        </p:nvSpPr>
        <p:spPr>
          <a:xfrm>
            <a:off x="6502402" y="1178558"/>
            <a:ext cx="6563359" cy="5872482"/>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552574" y="3637278"/>
            <a:ext cx="4462146" cy="2926085"/>
          </a:xfrm>
        </p:spPr>
        <p:txBody>
          <a:bodyPr anchor="t">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4000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54479" y="2260598"/>
            <a:ext cx="7490179" cy="1645920"/>
          </a:xfrm>
        </p:spPr>
        <p:txBody>
          <a:bodyPr anchor="b">
            <a:normAutofit/>
          </a:bodyPr>
          <a:lstStyle>
            <a:lvl1pPr algn="ctr">
              <a:defRPr sz="336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9713798"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smtClean="0"/>
              <a:t>Вставка рисунка</a:t>
            </a:r>
            <a:endParaRPr lang="en-US" dirty="0"/>
          </a:p>
        </p:txBody>
      </p:sp>
      <p:sp>
        <p:nvSpPr>
          <p:cNvPr id="4" name="Text Placeholder 3"/>
          <p:cNvSpPr>
            <a:spLocks noGrp="1"/>
          </p:cNvSpPr>
          <p:nvPr>
            <p:ph type="body" sz="half" idx="2"/>
          </p:nvPr>
        </p:nvSpPr>
        <p:spPr>
          <a:xfrm>
            <a:off x="1554479" y="3906518"/>
            <a:ext cx="7490179" cy="2194560"/>
          </a:xfrm>
        </p:spPr>
        <p:txBody>
          <a:bodyPr anchor="t">
            <a:normAutofit/>
          </a:bodyPr>
          <a:lstStyle>
            <a:lvl1pPr marL="0" indent="0" algn="ctr">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3992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0"/>
            <a:ext cx="14675954" cy="8227457"/>
            <a:chOff x="-15736" y="0"/>
            <a:chExt cx="12229962" cy="6856214"/>
          </a:xfrm>
        </p:grpSpPr>
        <p:pic>
          <p:nvPicPr>
            <p:cNvPr id="8" name="Picture 7" descr="HD-PanelContent.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3" y="1178559"/>
            <a:ext cx="11521435" cy="156464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554481" y="3068319"/>
            <a:ext cx="11521435" cy="3982723"/>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B61BEF0D-F0BB-DE4B-95CE-6DB70DBA9567}" type="datetimeFigureOut">
              <a:rPr lang="en-US" smtClean="0"/>
              <a:pPr/>
              <a:t>11/26/2024</a:t>
            </a:fld>
            <a:endParaRPr lang="en-US" dirty="0"/>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2424682"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88533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Lst>
  <p:hf sldNum="0" hdr="0" ftr="0" dt="0"/>
  <p:txStyles>
    <p:titleStyle>
      <a:lvl1pPr algn="ctr" defTabSz="548640"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dirty="0" smtClean="0"/>
              <a:t>DAVOLASH PEDAGOGIKASI FANIDAN</a:t>
            </a:r>
            <a:endParaRPr lang="ru-RU" dirty="0"/>
          </a:p>
        </p:txBody>
      </p:sp>
      <p:sp>
        <p:nvSpPr>
          <p:cNvPr id="5" name="Объект 4"/>
          <p:cNvSpPr>
            <a:spLocks noGrp="1"/>
          </p:cNvSpPr>
          <p:nvPr>
            <p:ph idx="1"/>
          </p:nvPr>
        </p:nvSpPr>
        <p:spPr>
          <a:xfrm>
            <a:off x="4516128" y="5029604"/>
            <a:ext cx="11521435" cy="3982723"/>
          </a:xfrm>
        </p:spPr>
        <p:txBody>
          <a:bodyPr/>
          <a:lstStyle/>
          <a:p>
            <a:pPr marL="0" indent="0">
              <a:buNone/>
            </a:pPr>
            <a:r>
              <a:rPr lang="en-US" dirty="0" smtClean="0"/>
              <a:t>X15-GURUH </a:t>
            </a:r>
          </a:p>
          <a:p>
            <a:pPr marL="0" indent="0">
              <a:buNone/>
            </a:pPr>
            <a:r>
              <a:rPr lang="en-US" dirty="0" smtClean="0"/>
              <a:t>TEMURALIYEVA GULZODA                                                                                                                                                                                                                    </a:t>
            </a:r>
          </a:p>
        </p:txBody>
      </p:sp>
    </p:spTree>
    <p:extLst>
      <p:ext uri="{BB962C8B-B14F-4D97-AF65-F5344CB8AC3E}">
        <p14:creationId xmlns:p14="http://schemas.microsoft.com/office/powerpoint/2010/main" val="55267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51202"/>
          </a:xfrm>
          <a:prstGeom prst="rect">
            <a:avLst/>
          </a:prstGeom>
        </p:spPr>
      </p:pic>
      <p:sp>
        <p:nvSpPr>
          <p:cNvPr id="3" name="Text 0"/>
          <p:cNvSpPr/>
          <p:nvPr/>
        </p:nvSpPr>
        <p:spPr>
          <a:xfrm>
            <a:off x="826294" y="3601760"/>
            <a:ext cx="12977812" cy="1388745"/>
          </a:xfrm>
          <a:prstGeom prst="rect">
            <a:avLst/>
          </a:prstGeom>
          <a:noFill/>
          <a:ln/>
        </p:spPr>
        <p:txBody>
          <a:bodyPr wrap="square" lIns="0" tIns="0" rIns="0" bIns="0" rtlCol="0" anchor="t"/>
          <a:lstStyle/>
          <a:p>
            <a:pPr marL="0" indent="0">
              <a:lnSpc>
                <a:spcPts val="5450"/>
              </a:lnSpc>
              <a:buNone/>
            </a:pPr>
            <a:r>
              <a:rPr lang="en-US" sz="4350" kern="0" spc="-87" dirty="0">
                <a:solidFill>
                  <a:srgbClr val="000000"/>
                </a:solidFill>
                <a:latin typeface="Source Serif Pro Semi Bold" pitchFamily="34" charset="0"/>
                <a:ea typeface="Source Serif Pro Semi Bold" pitchFamily="34" charset="-122"/>
                <a:cs typeface="Source Serif Pro Semi Bold" pitchFamily="34" charset="-120"/>
              </a:rPr>
              <a:t>Antroposofik Davolash Pedagogikasi – Murakkab va Bag'rikeng Yondashuv</a:t>
            </a:r>
            <a:endParaRPr lang="en-US" sz="4350" dirty="0"/>
          </a:p>
        </p:txBody>
      </p:sp>
      <p:sp>
        <p:nvSpPr>
          <p:cNvPr id="4" name="Shape 1"/>
          <p:cNvSpPr/>
          <p:nvPr/>
        </p:nvSpPr>
        <p:spPr>
          <a:xfrm>
            <a:off x="826294" y="5610106"/>
            <a:ext cx="531138" cy="531138"/>
          </a:xfrm>
          <a:prstGeom prst="roundRect">
            <a:avLst>
              <a:gd name="adj" fmla="val 18670"/>
            </a:avLst>
          </a:prstGeom>
          <a:solidFill>
            <a:srgbClr val="F0D4F7"/>
          </a:solidFill>
          <a:ln w="7620">
            <a:solidFill>
              <a:srgbClr val="D6BADD"/>
            </a:solidFill>
            <a:prstDash val="solid"/>
          </a:ln>
        </p:spPr>
      </p:sp>
      <p:sp>
        <p:nvSpPr>
          <p:cNvPr id="5" name="Text 2"/>
          <p:cNvSpPr/>
          <p:nvPr/>
        </p:nvSpPr>
        <p:spPr>
          <a:xfrm>
            <a:off x="1008459" y="5708928"/>
            <a:ext cx="166688" cy="333375"/>
          </a:xfrm>
          <a:prstGeom prst="rect">
            <a:avLst/>
          </a:prstGeom>
          <a:noFill/>
          <a:ln/>
        </p:spPr>
        <p:txBody>
          <a:bodyPr wrap="none" lIns="0" tIns="0" rIns="0" bIns="0" rtlCol="0" anchor="t"/>
          <a:lstStyle/>
          <a:p>
            <a:pPr marL="0" indent="0" algn="ctr">
              <a:lnSpc>
                <a:spcPts val="2600"/>
              </a:lnSpc>
              <a:buNone/>
            </a:pPr>
            <a:r>
              <a:rPr lang="en-US" sz="2600" kern="0" spc="-5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00" dirty="0"/>
          </a:p>
        </p:txBody>
      </p:sp>
      <p:sp>
        <p:nvSpPr>
          <p:cNvPr id="6" name="Text 3"/>
          <p:cNvSpPr/>
          <p:nvPr/>
        </p:nvSpPr>
        <p:spPr>
          <a:xfrm>
            <a:off x="1593533" y="5610106"/>
            <a:ext cx="2777609" cy="347186"/>
          </a:xfrm>
          <a:prstGeom prst="rect">
            <a:avLst/>
          </a:prstGeom>
          <a:noFill/>
          <a:ln/>
        </p:spPr>
        <p:txBody>
          <a:bodyPr wrap="none" lIns="0" tIns="0" rIns="0" bIns="0" rtlCol="0" anchor="t"/>
          <a:lstStyle/>
          <a:p>
            <a:pPr marL="0" indent="0">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Individual Yondashuv</a:t>
            </a:r>
            <a:endParaRPr lang="en-US" sz="2150" dirty="0"/>
          </a:p>
        </p:txBody>
      </p:sp>
      <p:sp>
        <p:nvSpPr>
          <p:cNvPr id="7" name="Text 4"/>
          <p:cNvSpPr/>
          <p:nvPr/>
        </p:nvSpPr>
        <p:spPr>
          <a:xfrm>
            <a:off x="1593533" y="6098857"/>
            <a:ext cx="3401258" cy="1132999"/>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Har bir bola noyob shaxsdir va antroposofik pedagogika bu noyoblikni hurmat qiladi.</a:t>
            </a:r>
            <a:endParaRPr lang="en-US" sz="1850" dirty="0"/>
          </a:p>
        </p:txBody>
      </p:sp>
      <p:sp>
        <p:nvSpPr>
          <p:cNvPr id="8" name="Shape 5"/>
          <p:cNvSpPr/>
          <p:nvPr/>
        </p:nvSpPr>
        <p:spPr>
          <a:xfrm>
            <a:off x="5230892" y="5610106"/>
            <a:ext cx="531138" cy="531138"/>
          </a:xfrm>
          <a:prstGeom prst="roundRect">
            <a:avLst>
              <a:gd name="adj" fmla="val 18670"/>
            </a:avLst>
          </a:prstGeom>
          <a:solidFill>
            <a:srgbClr val="F0D4F7"/>
          </a:solidFill>
          <a:ln w="7620">
            <a:solidFill>
              <a:srgbClr val="D6BADD"/>
            </a:solidFill>
            <a:prstDash val="solid"/>
          </a:ln>
        </p:spPr>
      </p:sp>
      <p:sp>
        <p:nvSpPr>
          <p:cNvPr id="9" name="Text 6"/>
          <p:cNvSpPr/>
          <p:nvPr/>
        </p:nvSpPr>
        <p:spPr>
          <a:xfrm>
            <a:off x="5413057" y="5708928"/>
            <a:ext cx="166688" cy="333375"/>
          </a:xfrm>
          <a:prstGeom prst="rect">
            <a:avLst/>
          </a:prstGeom>
          <a:noFill/>
          <a:ln/>
        </p:spPr>
        <p:txBody>
          <a:bodyPr wrap="none" lIns="0" tIns="0" rIns="0" bIns="0" rtlCol="0" anchor="t"/>
          <a:lstStyle/>
          <a:p>
            <a:pPr marL="0" indent="0" algn="ctr">
              <a:lnSpc>
                <a:spcPts val="2600"/>
              </a:lnSpc>
              <a:buNone/>
            </a:pPr>
            <a:r>
              <a:rPr lang="en-US" sz="2600" kern="0" spc="-5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00" dirty="0"/>
          </a:p>
        </p:txBody>
      </p:sp>
      <p:sp>
        <p:nvSpPr>
          <p:cNvPr id="10" name="Text 7"/>
          <p:cNvSpPr/>
          <p:nvPr/>
        </p:nvSpPr>
        <p:spPr>
          <a:xfrm>
            <a:off x="5998131" y="5610106"/>
            <a:ext cx="3401258" cy="694373"/>
          </a:xfrm>
          <a:prstGeom prst="rect">
            <a:avLst/>
          </a:prstGeom>
          <a:noFill/>
          <a:ln/>
        </p:spPr>
        <p:txBody>
          <a:bodyPr wrap="square" lIns="0" tIns="0" rIns="0" bIns="0" rtlCol="0" anchor="t"/>
          <a:lstStyle/>
          <a:p>
            <a:pPr marL="0" indent="0">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Ijtimoiy va Ruhiy Rivojlanish</a:t>
            </a:r>
            <a:endParaRPr lang="en-US" sz="2150" dirty="0"/>
          </a:p>
        </p:txBody>
      </p:sp>
      <p:sp>
        <p:nvSpPr>
          <p:cNvPr id="11" name="Text 8"/>
          <p:cNvSpPr/>
          <p:nvPr/>
        </p:nvSpPr>
        <p:spPr>
          <a:xfrm>
            <a:off x="5998131" y="6446044"/>
            <a:ext cx="3401258" cy="1132999"/>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Antroposofik pedagogika bolaning ijtimoiy va ruhiy jihatlarini birlashtirishga qaratilgan.</a:t>
            </a:r>
            <a:endParaRPr lang="en-US" sz="1850" dirty="0"/>
          </a:p>
        </p:txBody>
      </p:sp>
      <p:sp>
        <p:nvSpPr>
          <p:cNvPr id="12" name="Shape 9"/>
          <p:cNvSpPr/>
          <p:nvPr/>
        </p:nvSpPr>
        <p:spPr>
          <a:xfrm>
            <a:off x="9635490" y="5610106"/>
            <a:ext cx="531138" cy="531138"/>
          </a:xfrm>
          <a:prstGeom prst="roundRect">
            <a:avLst>
              <a:gd name="adj" fmla="val 18670"/>
            </a:avLst>
          </a:prstGeom>
          <a:solidFill>
            <a:srgbClr val="F0D4F7"/>
          </a:solidFill>
          <a:ln w="7620">
            <a:solidFill>
              <a:srgbClr val="D6BADD"/>
            </a:solidFill>
            <a:prstDash val="solid"/>
          </a:ln>
        </p:spPr>
      </p:sp>
      <p:sp>
        <p:nvSpPr>
          <p:cNvPr id="13" name="Text 10"/>
          <p:cNvSpPr/>
          <p:nvPr/>
        </p:nvSpPr>
        <p:spPr>
          <a:xfrm>
            <a:off x="9817656" y="5708928"/>
            <a:ext cx="166688" cy="333375"/>
          </a:xfrm>
          <a:prstGeom prst="rect">
            <a:avLst/>
          </a:prstGeom>
          <a:noFill/>
          <a:ln/>
        </p:spPr>
        <p:txBody>
          <a:bodyPr wrap="none" lIns="0" tIns="0" rIns="0" bIns="0" rtlCol="0" anchor="t"/>
          <a:lstStyle/>
          <a:p>
            <a:pPr marL="0" indent="0" algn="ctr">
              <a:lnSpc>
                <a:spcPts val="2600"/>
              </a:lnSpc>
              <a:buNone/>
            </a:pPr>
            <a:r>
              <a:rPr lang="en-US" sz="2600" kern="0" spc="-5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00" dirty="0"/>
          </a:p>
        </p:txBody>
      </p:sp>
      <p:sp>
        <p:nvSpPr>
          <p:cNvPr id="14" name="Text 11"/>
          <p:cNvSpPr/>
          <p:nvPr/>
        </p:nvSpPr>
        <p:spPr>
          <a:xfrm>
            <a:off x="10402729" y="5610106"/>
            <a:ext cx="2777609" cy="347186"/>
          </a:xfrm>
          <a:prstGeom prst="rect">
            <a:avLst/>
          </a:prstGeom>
          <a:noFill/>
          <a:ln/>
        </p:spPr>
        <p:txBody>
          <a:bodyPr wrap="none" lIns="0" tIns="0" rIns="0" bIns="0" rtlCol="0" anchor="t"/>
          <a:lstStyle/>
          <a:p>
            <a:pPr marL="0" indent="0">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O'quv Muhiti</a:t>
            </a:r>
            <a:endParaRPr lang="en-US" sz="2150" dirty="0"/>
          </a:p>
        </p:txBody>
      </p:sp>
      <p:sp>
        <p:nvSpPr>
          <p:cNvPr id="15" name="Text 12"/>
          <p:cNvSpPr/>
          <p:nvPr/>
        </p:nvSpPr>
        <p:spPr>
          <a:xfrm>
            <a:off x="10402729" y="6098857"/>
            <a:ext cx="3401258" cy="1132999"/>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O'quv muhiti bolaning xavfsiz, qulay va ijodiy rivojlanishini ta'minlashi kerak.</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3008709"/>
            <a:ext cx="6825020"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Xulosa va Keyingi Qadamlar</a:t>
            </a:r>
            <a:endParaRPr lang="en-US" sz="4400" dirty="0"/>
          </a:p>
        </p:txBody>
      </p:sp>
      <p:sp>
        <p:nvSpPr>
          <p:cNvPr id="4" name="Text 1"/>
          <p:cNvSpPr/>
          <p:nvPr/>
        </p:nvSpPr>
        <p:spPr>
          <a:xfrm>
            <a:off x="6324124" y="4071699"/>
            <a:ext cx="746855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Antroposofik davolash pedagogikasi zamonaviy ta'lim tizimiga noyob va qimmatli qo'shimchadir. Bu usul bolaning har tomonlama rivojlanishini ta'minlashga qaratilgan va uning ichki salohiyatini ochishga yordam beradi.</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034653"/>
            <a:ext cx="7468553" cy="3886200"/>
          </a:xfrm>
          <a:prstGeom prst="rect">
            <a:avLst/>
          </a:prstGeom>
          <a:noFill/>
          <a:ln/>
        </p:spPr>
        <p:txBody>
          <a:bodyPr wrap="square" lIns="0" tIns="0" rIns="0" bIns="0" rtlCol="0" anchor="t"/>
          <a:lstStyle/>
          <a:p>
            <a:pPr marL="0" indent="0">
              <a:lnSpc>
                <a:spcPts val="7650"/>
              </a:lnSpc>
              <a:buNone/>
            </a:pPr>
            <a:r>
              <a:rPr lang="en-US" sz="6100" kern="0" spc="-122" dirty="0">
                <a:solidFill>
                  <a:srgbClr val="000000"/>
                </a:solidFill>
                <a:latin typeface="Source Serif Pro Semi Bold" pitchFamily="34" charset="0"/>
                <a:ea typeface="Source Serif Pro Semi Bold" pitchFamily="34" charset="-122"/>
                <a:cs typeface="Source Serif Pro Semi Bold" pitchFamily="34" charset="-120"/>
              </a:rPr>
              <a:t>R.Shtaynerning Antroposofik Davolash Pedagogikasi</a:t>
            </a:r>
            <a:endParaRPr lang="en-US" sz="6100" dirty="0"/>
          </a:p>
        </p:txBody>
      </p:sp>
      <p:sp>
        <p:nvSpPr>
          <p:cNvPr id="4" name="Text 1"/>
          <p:cNvSpPr/>
          <p:nvPr/>
        </p:nvSpPr>
        <p:spPr>
          <a:xfrm>
            <a:off x="837724" y="5279827"/>
            <a:ext cx="7468553"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Rudolf Shtayner tomonidan ishlab chiqilgan antroposofik davolash pedagogikasi bolaning ruhiy, jismoniy va intellektual rivojlanishini birlashtiruvchi noyob ta'lim tizimidir. Bu usul o'ziga xos didaktik printsiplar va metodlardan foydalanadi, bolaning individual xususiyatlarini inobatga oladi va uning barcha qobiliyatlarini rivojlantirishga qaratilgan.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8194" y="798790"/>
            <a:ext cx="5298757" cy="662226"/>
          </a:xfrm>
          <a:prstGeom prst="rect">
            <a:avLst/>
          </a:prstGeom>
          <a:noFill/>
          <a:ln/>
        </p:spPr>
        <p:txBody>
          <a:bodyPr wrap="none" lIns="0" tIns="0" rIns="0" bIns="0" rtlCol="0" anchor="t"/>
          <a:lstStyle/>
          <a:p>
            <a:pPr marL="0" indent="0">
              <a:lnSpc>
                <a:spcPts val="5200"/>
              </a:lnSpc>
              <a:buNone/>
            </a:pPr>
            <a:r>
              <a:rPr lang="en-US" sz="4150" kern="0" spc="-83" dirty="0">
                <a:solidFill>
                  <a:srgbClr val="000000"/>
                </a:solidFill>
                <a:latin typeface="Source Serif Pro Semi Bold" pitchFamily="34" charset="0"/>
                <a:ea typeface="Source Serif Pro Semi Bold" pitchFamily="34" charset="-122"/>
                <a:cs typeface="Source Serif Pro Semi Bold" pitchFamily="34" charset="-120"/>
              </a:rPr>
              <a:t>Antroposofiya Nima?</a:t>
            </a:r>
            <a:endParaRPr lang="en-US" sz="4150" dirty="0"/>
          </a:p>
        </p:txBody>
      </p:sp>
      <p:sp>
        <p:nvSpPr>
          <p:cNvPr id="4" name="Shape 1"/>
          <p:cNvSpPr/>
          <p:nvPr/>
        </p:nvSpPr>
        <p:spPr>
          <a:xfrm>
            <a:off x="788194" y="1798796"/>
            <a:ext cx="3671292" cy="3394710"/>
          </a:xfrm>
          <a:prstGeom prst="roundRect">
            <a:avLst>
              <a:gd name="adj" fmla="val 2786"/>
            </a:avLst>
          </a:prstGeom>
          <a:solidFill>
            <a:srgbClr val="F0D4F7"/>
          </a:solidFill>
          <a:ln w="7620">
            <a:solidFill>
              <a:srgbClr val="D6BADD"/>
            </a:solidFill>
            <a:prstDash val="solid"/>
          </a:ln>
        </p:spPr>
      </p:sp>
      <p:sp>
        <p:nvSpPr>
          <p:cNvPr id="5" name="Text 2"/>
          <p:cNvSpPr/>
          <p:nvPr/>
        </p:nvSpPr>
        <p:spPr>
          <a:xfrm>
            <a:off x="1020961" y="2031563"/>
            <a:ext cx="3205758" cy="993338"/>
          </a:xfrm>
          <a:prstGeom prst="rect">
            <a:avLst/>
          </a:prstGeom>
          <a:noFill/>
          <a:ln/>
        </p:spPr>
        <p:txBody>
          <a:bodyPr wrap="squar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Insonni Tashqi Ko'rinishdan Ko'ra Chuqurroq Tushunish</a:t>
            </a:r>
            <a:endParaRPr lang="en-US" sz="2050" dirty="0"/>
          </a:p>
        </p:txBody>
      </p:sp>
      <p:sp>
        <p:nvSpPr>
          <p:cNvPr id="6" name="Text 3"/>
          <p:cNvSpPr/>
          <p:nvPr/>
        </p:nvSpPr>
        <p:spPr>
          <a:xfrm>
            <a:off x="1020961" y="3159919"/>
            <a:ext cx="3205758" cy="1800820"/>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Antroposofiya "inson haqida donolik" degan ma'noni anglatadi va insonning jismoniy, ruhiy va ruhiy tomonlarini tushunishga qaratilgan falsafiy va ruhiy-ilm-fan.</a:t>
            </a:r>
            <a:endParaRPr lang="en-US" sz="1750" dirty="0"/>
          </a:p>
        </p:txBody>
      </p:sp>
      <p:sp>
        <p:nvSpPr>
          <p:cNvPr id="7" name="Shape 4"/>
          <p:cNvSpPr/>
          <p:nvPr/>
        </p:nvSpPr>
        <p:spPr>
          <a:xfrm>
            <a:off x="4684633" y="1798796"/>
            <a:ext cx="3671292" cy="3394710"/>
          </a:xfrm>
          <a:prstGeom prst="roundRect">
            <a:avLst>
              <a:gd name="adj" fmla="val 2786"/>
            </a:avLst>
          </a:prstGeom>
          <a:solidFill>
            <a:srgbClr val="F0D4F7"/>
          </a:solidFill>
          <a:ln w="7620">
            <a:solidFill>
              <a:srgbClr val="D6BADD"/>
            </a:solidFill>
            <a:prstDash val="solid"/>
          </a:ln>
        </p:spPr>
      </p:sp>
      <p:sp>
        <p:nvSpPr>
          <p:cNvPr id="8" name="Text 5"/>
          <p:cNvSpPr/>
          <p:nvPr/>
        </p:nvSpPr>
        <p:spPr>
          <a:xfrm>
            <a:off x="4917400" y="2031563"/>
            <a:ext cx="2728913" cy="331113"/>
          </a:xfrm>
          <a:prstGeom prst="rect">
            <a:avLst/>
          </a:prstGeom>
          <a:noFill/>
          <a:ln/>
        </p:spPr>
        <p:txBody>
          <a:bodyPr wrap="non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O'ziga Xos Dunyoqarash</a:t>
            </a:r>
            <a:endParaRPr lang="en-US" sz="2050" dirty="0"/>
          </a:p>
        </p:txBody>
      </p:sp>
      <p:sp>
        <p:nvSpPr>
          <p:cNvPr id="9" name="Text 6"/>
          <p:cNvSpPr/>
          <p:nvPr/>
        </p:nvSpPr>
        <p:spPr>
          <a:xfrm>
            <a:off x="4917400" y="2497693"/>
            <a:ext cx="3205758" cy="1800820"/>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Antroposofiya insonni kosmik jarayonning bir qismi deb hisoblaydi va uning ruhiy va jismoniy rivojlanishini dunyo bilan uzviy bog'liq deb qaraydi.</a:t>
            </a:r>
            <a:endParaRPr lang="en-US" sz="1750" dirty="0"/>
          </a:p>
        </p:txBody>
      </p:sp>
      <p:sp>
        <p:nvSpPr>
          <p:cNvPr id="10" name="Shape 7"/>
          <p:cNvSpPr/>
          <p:nvPr/>
        </p:nvSpPr>
        <p:spPr>
          <a:xfrm>
            <a:off x="788194" y="5418653"/>
            <a:ext cx="7567612" cy="2012156"/>
          </a:xfrm>
          <a:prstGeom prst="roundRect">
            <a:avLst>
              <a:gd name="adj" fmla="val 4701"/>
            </a:avLst>
          </a:prstGeom>
          <a:solidFill>
            <a:srgbClr val="F0D4F7"/>
          </a:solidFill>
          <a:ln w="7620">
            <a:solidFill>
              <a:srgbClr val="D6BADD"/>
            </a:solidFill>
            <a:prstDash val="solid"/>
          </a:ln>
        </p:spPr>
      </p:sp>
      <p:sp>
        <p:nvSpPr>
          <p:cNvPr id="11" name="Text 8"/>
          <p:cNvSpPr/>
          <p:nvPr/>
        </p:nvSpPr>
        <p:spPr>
          <a:xfrm>
            <a:off x="1020961" y="5651421"/>
            <a:ext cx="3073122" cy="331113"/>
          </a:xfrm>
          <a:prstGeom prst="rect">
            <a:avLst/>
          </a:prstGeom>
          <a:noFill/>
          <a:ln/>
        </p:spPr>
        <p:txBody>
          <a:bodyPr wrap="none" lIns="0" tIns="0" rIns="0" bIns="0" rtlCol="0" anchor="t"/>
          <a:lstStyle/>
          <a:p>
            <a:pPr marL="0" indent="0">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Ta'lim va Davolash Usullari</a:t>
            </a:r>
            <a:endParaRPr lang="en-US" sz="2050" dirty="0"/>
          </a:p>
        </p:txBody>
      </p:sp>
      <p:sp>
        <p:nvSpPr>
          <p:cNvPr id="12" name="Text 9"/>
          <p:cNvSpPr/>
          <p:nvPr/>
        </p:nvSpPr>
        <p:spPr>
          <a:xfrm>
            <a:off x="1020961" y="6117550"/>
            <a:ext cx="7102078" cy="1080492"/>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Antroposofik tamoyillar ta'lim, san'at, tibbiyot va davolash kabi turli sohalarda qo'llaniladi. Ushbu yondashuv insonning har tomonlama rivojlanishini ta'minlashga qaratilgan.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3914" y="655439"/>
            <a:ext cx="7476173" cy="1401604"/>
          </a:xfrm>
          <a:prstGeom prst="rect">
            <a:avLst/>
          </a:prstGeom>
          <a:noFill/>
          <a:ln/>
        </p:spPr>
        <p:txBody>
          <a:bodyPr wrap="square" lIns="0" tIns="0" rIns="0" bIns="0" rtlCol="0" anchor="t"/>
          <a:lstStyle/>
          <a:p>
            <a:pPr marL="0" indent="0">
              <a:lnSpc>
                <a:spcPts val="5500"/>
              </a:lnSpc>
              <a:buNone/>
            </a:pPr>
            <a:r>
              <a:rPr lang="en-US" sz="4400" kern="0" spc="-88" dirty="0">
                <a:solidFill>
                  <a:srgbClr val="000000"/>
                </a:solidFill>
                <a:latin typeface="Source Serif Pro Semi Bold" pitchFamily="34" charset="0"/>
                <a:ea typeface="Source Serif Pro Semi Bold" pitchFamily="34" charset="-122"/>
                <a:cs typeface="Source Serif Pro Semi Bold" pitchFamily="34" charset="-120"/>
              </a:rPr>
              <a:t>Antroposofik Ta'limotning Asosiy Tamoyillari</a:t>
            </a:r>
            <a:endParaRPr lang="en-US" sz="4400" dirty="0"/>
          </a:p>
        </p:txBody>
      </p:sp>
      <p:sp>
        <p:nvSpPr>
          <p:cNvPr id="4" name="Shape 1"/>
          <p:cNvSpPr/>
          <p:nvPr/>
        </p:nvSpPr>
        <p:spPr>
          <a:xfrm>
            <a:off x="833914" y="2682359"/>
            <a:ext cx="536019" cy="536019"/>
          </a:xfrm>
          <a:prstGeom prst="roundRect">
            <a:avLst>
              <a:gd name="adj" fmla="val 18670"/>
            </a:avLst>
          </a:prstGeom>
          <a:solidFill>
            <a:srgbClr val="F0D4F7"/>
          </a:solidFill>
          <a:ln w="7620">
            <a:solidFill>
              <a:srgbClr val="D6BADD"/>
            </a:solidFill>
            <a:prstDash val="solid"/>
          </a:ln>
        </p:spPr>
      </p:sp>
      <p:sp>
        <p:nvSpPr>
          <p:cNvPr id="5" name="Text 2"/>
          <p:cNvSpPr/>
          <p:nvPr/>
        </p:nvSpPr>
        <p:spPr>
          <a:xfrm>
            <a:off x="1017865" y="2782133"/>
            <a:ext cx="168116" cy="336352"/>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00" dirty="0"/>
          </a:p>
        </p:txBody>
      </p:sp>
      <p:sp>
        <p:nvSpPr>
          <p:cNvPr id="6" name="Text 3"/>
          <p:cNvSpPr/>
          <p:nvPr/>
        </p:nvSpPr>
        <p:spPr>
          <a:xfrm>
            <a:off x="1608177" y="2682359"/>
            <a:ext cx="2803208" cy="350282"/>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Insonning Uch Qavati</a:t>
            </a:r>
            <a:endParaRPr lang="en-US" sz="2200" dirty="0"/>
          </a:p>
        </p:txBody>
      </p:sp>
      <p:sp>
        <p:nvSpPr>
          <p:cNvPr id="7" name="Text 4"/>
          <p:cNvSpPr/>
          <p:nvPr/>
        </p:nvSpPr>
        <p:spPr>
          <a:xfrm>
            <a:off x="1608177" y="3175516"/>
            <a:ext cx="2844760" cy="1143357"/>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Antroposofiya insonning uch qavatini - jismoniy, ruhiy va ruhiy - ajratib ko'rsatadi.</a:t>
            </a:r>
            <a:endParaRPr lang="en-US" sz="1850" dirty="0"/>
          </a:p>
        </p:txBody>
      </p:sp>
      <p:sp>
        <p:nvSpPr>
          <p:cNvPr id="8" name="Shape 5"/>
          <p:cNvSpPr/>
          <p:nvPr/>
        </p:nvSpPr>
        <p:spPr>
          <a:xfrm>
            <a:off x="4691182" y="2682359"/>
            <a:ext cx="536019" cy="536019"/>
          </a:xfrm>
          <a:prstGeom prst="roundRect">
            <a:avLst>
              <a:gd name="adj" fmla="val 18670"/>
            </a:avLst>
          </a:prstGeom>
          <a:solidFill>
            <a:srgbClr val="F0D4F7"/>
          </a:solidFill>
          <a:ln w="7620">
            <a:solidFill>
              <a:srgbClr val="D6BADD"/>
            </a:solidFill>
            <a:prstDash val="solid"/>
          </a:ln>
        </p:spPr>
      </p:sp>
      <p:sp>
        <p:nvSpPr>
          <p:cNvPr id="9" name="Text 6"/>
          <p:cNvSpPr/>
          <p:nvPr/>
        </p:nvSpPr>
        <p:spPr>
          <a:xfrm>
            <a:off x="4875133" y="2782133"/>
            <a:ext cx="168116" cy="336352"/>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00" dirty="0"/>
          </a:p>
        </p:txBody>
      </p:sp>
      <p:sp>
        <p:nvSpPr>
          <p:cNvPr id="10" name="Text 7"/>
          <p:cNvSpPr/>
          <p:nvPr/>
        </p:nvSpPr>
        <p:spPr>
          <a:xfrm>
            <a:off x="5465445" y="2682359"/>
            <a:ext cx="2844760" cy="700564"/>
          </a:xfrm>
          <a:prstGeom prst="rect">
            <a:avLst/>
          </a:prstGeom>
          <a:noFill/>
          <a:ln/>
        </p:spPr>
        <p:txBody>
          <a:bodyPr wrap="squar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Har Tomonlama Rivojlanish</a:t>
            </a:r>
            <a:endParaRPr lang="en-US" sz="2200" dirty="0"/>
          </a:p>
        </p:txBody>
      </p:sp>
      <p:sp>
        <p:nvSpPr>
          <p:cNvPr id="11" name="Text 8"/>
          <p:cNvSpPr/>
          <p:nvPr/>
        </p:nvSpPr>
        <p:spPr>
          <a:xfrm>
            <a:off x="5465445" y="3525798"/>
            <a:ext cx="2844760" cy="152447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Ta'limning maqsadi bolaning barcha uch qavatini - jismoniy, ruhiy va ruhiy - rivojlantirishdir.</a:t>
            </a:r>
            <a:endParaRPr lang="en-US" sz="1850" dirty="0"/>
          </a:p>
        </p:txBody>
      </p:sp>
      <p:sp>
        <p:nvSpPr>
          <p:cNvPr id="12" name="Shape 9"/>
          <p:cNvSpPr/>
          <p:nvPr/>
        </p:nvSpPr>
        <p:spPr>
          <a:xfrm>
            <a:off x="833914" y="5556528"/>
            <a:ext cx="536019" cy="536019"/>
          </a:xfrm>
          <a:prstGeom prst="roundRect">
            <a:avLst>
              <a:gd name="adj" fmla="val 18670"/>
            </a:avLst>
          </a:prstGeom>
          <a:solidFill>
            <a:srgbClr val="F0D4F7"/>
          </a:solidFill>
          <a:ln w="7620">
            <a:solidFill>
              <a:srgbClr val="D6BADD"/>
            </a:solidFill>
            <a:prstDash val="solid"/>
          </a:ln>
        </p:spPr>
      </p:sp>
      <p:sp>
        <p:nvSpPr>
          <p:cNvPr id="13" name="Text 10"/>
          <p:cNvSpPr/>
          <p:nvPr/>
        </p:nvSpPr>
        <p:spPr>
          <a:xfrm>
            <a:off x="1017865" y="5656302"/>
            <a:ext cx="168116" cy="336352"/>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00" dirty="0"/>
          </a:p>
        </p:txBody>
      </p:sp>
      <p:sp>
        <p:nvSpPr>
          <p:cNvPr id="14" name="Text 11"/>
          <p:cNvSpPr/>
          <p:nvPr/>
        </p:nvSpPr>
        <p:spPr>
          <a:xfrm>
            <a:off x="1608177" y="5556528"/>
            <a:ext cx="2803208" cy="350282"/>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Ijodkorlik va Xayol</a:t>
            </a:r>
            <a:endParaRPr lang="en-US" sz="2200" dirty="0"/>
          </a:p>
        </p:txBody>
      </p:sp>
      <p:sp>
        <p:nvSpPr>
          <p:cNvPr id="15" name="Text 12"/>
          <p:cNvSpPr/>
          <p:nvPr/>
        </p:nvSpPr>
        <p:spPr>
          <a:xfrm>
            <a:off x="1608177" y="6049685"/>
            <a:ext cx="2844760" cy="152447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Antroposofik pedagogika ijodiy faoliyat, san'at va hayol orqali bolaning ruhiy rivojlanishini rag'batlantiradi.</a:t>
            </a:r>
            <a:endParaRPr lang="en-US" sz="1850" dirty="0"/>
          </a:p>
        </p:txBody>
      </p:sp>
      <p:sp>
        <p:nvSpPr>
          <p:cNvPr id="16" name="Shape 13"/>
          <p:cNvSpPr/>
          <p:nvPr/>
        </p:nvSpPr>
        <p:spPr>
          <a:xfrm>
            <a:off x="4691182" y="5556528"/>
            <a:ext cx="536019" cy="536019"/>
          </a:xfrm>
          <a:prstGeom prst="roundRect">
            <a:avLst>
              <a:gd name="adj" fmla="val 18670"/>
            </a:avLst>
          </a:prstGeom>
          <a:solidFill>
            <a:srgbClr val="F0D4F7"/>
          </a:solidFill>
          <a:ln w="7620">
            <a:solidFill>
              <a:srgbClr val="D6BADD"/>
            </a:solidFill>
            <a:prstDash val="solid"/>
          </a:ln>
        </p:spPr>
      </p:sp>
      <p:sp>
        <p:nvSpPr>
          <p:cNvPr id="17" name="Text 14"/>
          <p:cNvSpPr/>
          <p:nvPr/>
        </p:nvSpPr>
        <p:spPr>
          <a:xfrm>
            <a:off x="4875133" y="5656302"/>
            <a:ext cx="168116" cy="336352"/>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600" dirty="0"/>
          </a:p>
        </p:txBody>
      </p:sp>
      <p:sp>
        <p:nvSpPr>
          <p:cNvPr id="18" name="Text 15"/>
          <p:cNvSpPr/>
          <p:nvPr/>
        </p:nvSpPr>
        <p:spPr>
          <a:xfrm>
            <a:off x="5465445" y="5556528"/>
            <a:ext cx="2803208" cy="350282"/>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Shaxsiy Yondashuv</a:t>
            </a:r>
            <a:endParaRPr lang="en-US" sz="2200" dirty="0"/>
          </a:p>
        </p:txBody>
      </p:sp>
      <p:sp>
        <p:nvSpPr>
          <p:cNvPr id="19" name="Text 16"/>
          <p:cNvSpPr/>
          <p:nvPr/>
        </p:nvSpPr>
        <p:spPr>
          <a:xfrm>
            <a:off x="5465445" y="6049685"/>
            <a:ext cx="2844760" cy="152447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Har bir bolaga individual yondashuv, uning qobiliyatlari va xususiyatlarini hisobga olish.</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294215"/>
            <a:ext cx="10272117"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Sog'lom Hayot Tarzi va Ruh-Tan Uyg'unligi</a:t>
            </a:r>
            <a:endParaRPr lang="en-US" sz="4400" dirty="0"/>
          </a:p>
        </p:txBody>
      </p:sp>
      <p:sp>
        <p:nvSpPr>
          <p:cNvPr id="3" name="Text 1"/>
          <p:cNvSpPr/>
          <p:nvPr/>
        </p:nvSpPr>
        <p:spPr>
          <a:xfrm>
            <a:off x="837724" y="3596521"/>
            <a:ext cx="3188613"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Jismoniy Sog'liqni Saqlash</a:t>
            </a:r>
            <a:endParaRPr lang="en-US" sz="2200" dirty="0"/>
          </a:p>
        </p:txBody>
      </p:sp>
      <p:sp>
        <p:nvSpPr>
          <p:cNvPr id="4" name="Text 2"/>
          <p:cNvSpPr/>
          <p:nvPr/>
        </p:nvSpPr>
        <p:spPr>
          <a:xfrm>
            <a:off x="837724"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To'g'ri ovqatlanish, jismoniy faollik, tabiiy muhitda vaqt o'tkazish. Antroposofik pedagogika jismoniy sog'liqni saqlashga katta ahamiyat beradi.</a:t>
            </a:r>
            <a:endParaRPr lang="en-US" sz="1850" dirty="0"/>
          </a:p>
        </p:txBody>
      </p:sp>
      <p:sp>
        <p:nvSpPr>
          <p:cNvPr id="5" name="Text 3"/>
          <p:cNvSpPr/>
          <p:nvPr/>
        </p:nvSpPr>
        <p:spPr>
          <a:xfrm>
            <a:off x="5357813" y="3596521"/>
            <a:ext cx="2828449"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Ruhiy Sog'liqni Saqlash</a:t>
            </a:r>
            <a:endParaRPr lang="en-US" sz="2200" dirty="0"/>
          </a:p>
        </p:txBody>
      </p:sp>
      <p:sp>
        <p:nvSpPr>
          <p:cNvPr id="6" name="Text 4"/>
          <p:cNvSpPr/>
          <p:nvPr/>
        </p:nvSpPr>
        <p:spPr>
          <a:xfrm>
            <a:off x="5357813"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Hayotdagi maqsad va qadriyatlar, muloqot va munosabatlar, hissiy jihatdan barqarorlik. Ruh-tan uyg'unligi uchun ruhiy sog'liqni saqlash ham muhimdir.</a:t>
            </a:r>
            <a:endParaRPr lang="en-US" sz="1850" dirty="0"/>
          </a:p>
        </p:txBody>
      </p:sp>
      <p:sp>
        <p:nvSpPr>
          <p:cNvPr id="7" name="Text 5"/>
          <p:cNvSpPr/>
          <p:nvPr/>
        </p:nvSpPr>
        <p:spPr>
          <a:xfrm>
            <a:off x="9877901" y="359652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Ruh-Tan Uyg'unligi</a:t>
            </a:r>
            <a:endParaRPr lang="en-US" sz="2200" dirty="0"/>
          </a:p>
        </p:txBody>
      </p:sp>
      <p:sp>
        <p:nvSpPr>
          <p:cNvPr id="8" name="Text 6"/>
          <p:cNvSpPr/>
          <p:nvPr/>
        </p:nvSpPr>
        <p:spPr>
          <a:xfrm>
            <a:off x="9877901" y="4187785"/>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Jismoniy va ruhiy sog'liqni saqlashning uyg'unligi. Antroposofik pedagogika bolaning har ikkala jihatini ham rivojlantirishga intiladi.</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5202" y="644962"/>
            <a:ext cx="7751445" cy="558998"/>
          </a:xfrm>
          <a:prstGeom prst="rect">
            <a:avLst/>
          </a:prstGeom>
          <a:noFill/>
          <a:ln/>
        </p:spPr>
        <p:txBody>
          <a:bodyPr wrap="none" lIns="0" tIns="0" rIns="0" bIns="0" rtlCol="0" anchor="t"/>
          <a:lstStyle/>
          <a:p>
            <a:pPr marL="0" indent="0">
              <a:lnSpc>
                <a:spcPts val="4400"/>
              </a:lnSpc>
              <a:buNone/>
            </a:pPr>
            <a:r>
              <a:rPr lang="en-US" sz="3500" kern="0" spc="-70" dirty="0">
                <a:solidFill>
                  <a:srgbClr val="000000"/>
                </a:solidFill>
                <a:latin typeface="Source Serif Pro Semi Bold" pitchFamily="34" charset="0"/>
                <a:ea typeface="Source Serif Pro Semi Bold" pitchFamily="34" charset="-122"/>
                <a:cs typeface="Source Serif Pro Semi Bold" pitchFamily="34" charset="-120"/>
              </a:rPr>
              <a:t>R.Shtaynerning Pedagogik Konsepsiyasi</a:t>
            </a:r>
            <a:endParaRPr lang="en-US" sz="3500" dirty="0"/>
          </a:p>
        </p:txBody>
      </p:sp>
      <p:sp>
        <p:nvSpPr>
          <p:cNvPr id="4" name="Shape 1"/>
          <p:cNvSpPr/>
          <p:nvPr/>
        </p:nvSpPr>
        <p:spPr>
          <a:xfrm>
            <a:off x="938808" y="1488996"/>
            <a:ext cx="22860" cy="6095524"/>
          </a:xfrm>
          <a:prstGeom prst="roundRect">
            <a:avLst>
              <a:gd name="adj" fmla="val 349201"/>
            </a:avLst>
          </a:prstGeom>
          <a:solidFill>
            <a:srgbClr val="D6BADD"/>
          </a:solidFill>
          <a:ln/>
        </p:spPr>
      </p:sp>
      <p:sp>
        <p:nvSpPr>
          <p:cNvPr id="5" name="Shape 2"/>
          <p:cNvSpPr/>
          <p:nvPr/>
        </p:nvSpPr>
        <p:spPr>
          <a:xfrm>
            <a:off x="1141155" y="1905000"/>
            <a:ext cx="665202" cy="22860"/>
          </a:xfrm>
          <a:prstGeom prst="roundRect">
            <a:avLst>
              <a:gd name="adj" fmla="val 349201"/>
            </a:avLst>
          </a:prstGeom>
          <a:solidFill>
            <a:srgbClr val="D6BADD"/>
          </a:solidFill>
          <a:ln/>
        </p:spPr>
      </p:sp>
      <p:sp>
        <p:nvSpPr>
          <p:cNvPr id="6" name="Shape 3"/>
          <p:cNvSpPr/>
          <p:nvPr/>
        </p:nvSpPr>
        <p:spPr>
          <a:xfrm>
            <a:off x="736461" y="1702713"/>
            <a:ext cx="427553" cy="427553"/>
          </a:xfrm>
          <a:prstGeom prst="roundRect">
            <a:avLst>
              <a:gd name="adj" fmla="val 18671"/>
            </a:avLst>
          </a:prstGeom>
          <a:solidFill>
            <a:srgbClr val="F0D4F7"/>
          </a:solidFill>
          <a:ln w="7620">
            <a:solidFill>
              <a:srgbClr val="D6BADD"/>
            </a:solidFill>
            <a:prstDash val="solid"/>
          </a:ln>
        </p:spPr>
      </p:sp>
      <p:sp>
        <p:nvSpPr>
          <p:cNvPr id="7" name="Text 4"/>
          <p:cNvSpPr/>
          <p:nvPr/>
        </p:nvSpPr>
        <p:spPr>
          <a:xfrm>
            <a:off x="883146" y="1782247"/>
            <a:ext cx="134183" cy="268367"/>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00" dirty="0"/>
          </a:p>
        </p:txBody>
      </p:sp>
      <p:sp>
        <p:nvSpPr>
          <p:cNvPr id="8" name="Text 5"/>
          <p:cNvSpPr/>
          <p:nvPr/>
        </p:nvSpPr>
        <p:spPr>
          <a:xfrm>
            <a:off x="1995487" y="1679019"/>
            <a:ext cx="4403884" cy="279440"/>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Bolalik - Shaxsiy Rivojlanishning Asosiy Davri</a:t>
            </a:r>
            <a:endParaRPr lang="en-US" sz="1750" dirty="0"/>
          </a:p>
        </p:txBody>
      </p:sp>
      <p:sp>
        <p:nvSpPr>
          <p:cNvPr id="9" name="Text 6"/>
          <p:cNvSpPr/>
          <p:nvPr/>
        </p:nvSpPr>
        <p:spPr>
          <a:xfrm>
            <a:off x="1995487" y="2072402"/>
            <a:ext cx="6483310" cy="607933"/>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Shtayner bolalikni insonning shaxs sifatida shakllanishi va rivojlanishi uchun muhim davr deb hisoblaydi.</a:t>
            </a:r>
            <a:endParaRPr lang="en-US" sz="1450" dirty="0"/>
          </a:p>
        </p:txBody>
      </p:sp>
      <p:sp>
        <p:nvSpPr>
          <p:cNvPr id="10" name="Shape 7"/>
          <p:cNvSpPr/>
          <p:nvPr/>
        </p:nvSpPr>
        <p:spPr>
          <a:xfrm>
            <a:off x="1141155" y="3476387"/>
            <a:ext cx="665202" cy="22860"/>
          </a:xfrm>
          <a:prstGeom prst="roundRect">
            <a:avLst>
              <a:gd name="adj" fmla="val 349201"/>
            </a:avLst>
          </a:prstGeom>
          <a:solidFill>
            <a:srgbClr val="D6BADD"/>
          </a:solidFill>
          <a:ln/>
        </p:spPr>
      </p:sp>
      <p:sp>
        <p:nvSpPr>
          <p:cNvPr id="11" name="Shape 8"/>
          <p:cNvSpPr/>
          <p:nvPr/>
        </p:nvSpPr>
        <p:spPr>
          <a:xfrm>
            <a:off x="736461" y="3274100"/>
            <a:ext cx="427553" cy="427553"/>
          </a:xfrm>
          <a:prstGeom prst="roundRect">
            <a:avLst>
              <a:gd name="adj" fmla="val 18671"/>
            </a:avLst>
          </a:prstGeom>
          <a:solidFill>
            <a:srgbClr val="F0D4F7"/>
          </a:solidFill>
          <a:ln w="7620">
            <a:solidFill>
              <a:srgbClr val="D6BADD"/>
            </a:solidFill>
            <a:prstDash val="solid"/>
          </a:ln>
        </p:spPr>
      </p:sp>
      <p:sp>
        <p:nvSpPr>
          <p:cNvPr id="12" name="Text 9"/>
          <p:cNvSpPr/>
          <p:nvPr/>
        </p:nvSpPr>
        <p:spPr>
          <a:xfrm>
            <a:off x="883146" y="3353633"/>
            <a:ext cx="134183" cy="268367"/>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00" dirty="0"/>
          </a:p>
        </p:txBody>
      </p:sp>
      <p:sp>
        <p:nvSpPr>
          <p:cNvPr id="13" name="Text 10"/>
          <p:cNvSpPr/>
          <p:nvPr/>
        </p:nvSpPr>
        <p:spPr>
          <a:xfrm>
            <a:off x="1995487" y="3250406"/>
            <a:ext cx="3108127" cy="279440"/>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O'qituvchining Rolini Tushunish</a:t>
            </a:r>
            <a:endParaRPr lang="en-US" sz="1750" dirty="0"/>
          </a:p>
        </p:txBody>
      </p:sp>
      <p:sp>
        <p:nvSpPr>
          <p:cNvPr id="14" name="Text 11"/>
          <p:cNvSpPr/>
          <p:nvPr/>
        </p:nvSpPr>
        <p:spPr>
          <a:xfrm>
            <a:off x="1995487" y="3643789"/>
            <a:ext cx="6483310" cy="607933"/>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O'qituvchi nafaqat bilim beruvchi, balki bolaning ruhiy va jismoniy rivojlanishida qo'llanuvchi maslahatchi va qo'llab-quvvatlovchi sifatida ko'riladi.</a:t>
            </a:r>
            <a:endParaRPr lang="en-US" sz="1450" dirty="0"/>
          </a:p>
        </p:txBody>
      </p:sp>
      <p:sp>
        <p:nvSpPr>
          <p:cNvPr id="15" name="Shape 12"/>
          <p:cNvSpPr/>
          <p:nvPr/>
        </p:nvSpPr>
        <p:spPr>
          <a:xfrm>
            <a:off x="1141155" y="5047774"/>
            <a:ext cx="665202" cy="22860"/>
          </a:xfrm>
          <a:prstGeom prst="roundRect">
            <a:avLst>
              <a:gd name="adj" fmla="val 349201"/>
            </a:avLst>
          </a:prstGeom>
          <a:solidFill>
            <a:srgbClr val="D6BADD"/>
          </a:solidFill>
          <a:ln/>
        </p:spPr>
      </p:sp>
      <p:sp>
        <p:nvSpPr>
          <p:cNvPr id="16" name="Shape 13"/>
          <p:cNvSpPr/>
          <p:nvPr/>
        </p:nvSpPr>
        <p:spPr>
          <a:xfrm>
            <a:off x="736461" y="4845487"/>
            <a:ext cx="427553" cy="427553"/>
          </a:xfrm>
          <a:prstGeom prst="roundRect">
            <a:avLst>
              <a:gd name="adj" fmla="val 18671"/>
            </a:avLst>
          </a:prstGeom>
          <a:solidFill>
            <a:srgbClr val="F0D4F7"/>
          </a:solidFill>
          <a:ln w="7620">
            <a:solidFill>
              <a:srgbClr val="D6BADD"/>
            </a:solidFill>
            <a:prstDash val="solid"/>
          </a:ln>
        </p:spPr>
      </p:sp>
      <p:sp>
        <p:nvSpPr>
          <p:cNvPr id="17" name="Text 14"/>
          <p:cNvSpPr/>
          <p:nvPr/>
        </p:nvSpPr>
        <p:spPr>
          <a:xfrm>
            <a:off x="883146" y="4925020"/>
            <a:ext cx="134183" cy="268367"/>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00" dirty="0"/>
          </a:p>
        </p:txBody>
      </p:sp>
      <p:sp>
        <p:nvSpPr>
          <p:cNvPr id="18" name="Text 15"/>
          <p:cNvSpPr/>
          <p:nvPr/>
        </p:nvSpPr>
        <p:spPr>
          <a:xfrm>
            <a:off x="1995487" y="4821793"/>
            <a:ext cx="3147655" cy="279440"/>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Ijodiy va Amaliy O'qitish Usullari</a:t>
            </a:r>
            <a:endParaRPr lang="en-US" sz="1750" dirty="0"/>
          </a:p>
        </p:txBody>
      </p:sp>
      <p:sp>
        <p:nvSpPr>
          <p:cNvPr id="19" name="Text 16"/>
          <p:cNvSpPr/>
          <p:nvPr/>
        </p:nvSpPr>
        <p:spPr>
          <a:xfrm>
            <a:off x="1995487" y="5215176"/>
            <a:ext cx="6483310" cy="607933"/>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Shtayner bolaning ijodiy qobiliyatini rivojlantirish uchun rasm chizish, musiqa, teatr, hunarmandchilik kabi amaliy faoliyatlardan foydalanishni tavsiya qiladi.</a:t>
            </a:r>
            <a:endParaRPr lang="en-US" sz="1450" dirty="0"/>
          </a:p>
        </p:txBody>
      </p:sp>
      <p:sp>
        <p:nvSpPr>
          <p:cNvPr id="20" name="Shape 17"/>
          <p:cNvSpPr/>
          <p:nvPr/>
        </p:nvSpPr>
        <p:spPr>
          <a:xfrm>
            <a:off x="1141155" y="6619161"/>
            <a:ext cx="665202" cy="22860"/>
          </a:xfrm>
          <a:prstGeom prst="roundRect">
            <a:avLst>
              <a:gd name="adj" fmla="val 349201"/>
            </a:avLst>
          </a:prstGeom>
          <a:solidFill>
            <a:srgbClr val="D6BADD"/>
          </a:solidFill>
          <a:ln/>
        </p:spPr>
      </p:sp>
      <p:sp>
        <p:nvSpPr>
          <p:cNvPr id="21" name="Shape 18"/>
          <p:cNvSpPr/>
          <p:nvPr/>
        </p:nvSpPr>
        <p:spPr>
          <a:xfrm>
            <a:off x="736461" y="6416873"/>
            <a:ext cx="427553" cy="427553"/>
          </a:xfrm>
          <a:prstGeom prst="roundRect">
            <a:avLst>
              <a:gd name="adj" fmla="val 18671"/>
            </a:avLst>
          </a:prstGeom>
          <a:solidFill>
            <a:srgbClr val="F0D4F7"/>
          </a:solidFill>
          <a:ln w="7620">
            <a:solidFill>
              <a:srgbClr val="D6BADD"/>
            </a:solidFill>
            <a:prstDash val="solid"/>
          </a:ln>
        </p:spPr>
      </p:sp>
      <p:sp>
        <p:nvSpPr>
          <p:cNvPr id="22" name="Text 19"/>
          <p:cNvSpPr/>
          <p:nvPr/>
        </p:nvSpPr>
        <p:spPr>
          <a:xfrm>
            <a:off x="883146" y="6496407"/>
            <a:ext cx="134183" cy="268367"/>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100" dirty="0"/>
          </a:p>
        </p:txBody>
      </p:sp>
      <p:sp>
        <p:nvSpPr>
          <p:cNvPr id="23" name="Text 20"/>
          <p:cNvSpPr/>
          <p:nvPr/>
        </p:nvSpPr>
        <p:spPr>
          <a:xfrm>
            <a:off x="1995487" y="6393180"/>
            <a:ext cx="3007995" cy="279440"/>
          </a:xfrm>
          <a:prstGeom prst="rect">
            <a:avLst/>
          </a:prstGeom>
          <a:noFill/>
          <a:ln/>
        </p:spPr>
        <p:txBody>
          <a:bodyPr wrap="none" lIns="0" tIns="0" rIns="0" bIns="0" rtlCol="0" anchor="t"/>
          <a:lstStyle/>
          <a:p>
            <a:pPr marL="0" indent="0" algn="l">
              <a:lnSpc>
                <a:spcPts val="220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O'qituvchining Shaxsiy Sifatlari</a:t>
            </a:r>
            <a:endParaRPr lang="en-US" sz="1750" dirty="0"/>
          </a:p>
        </p:txBody>
      </p:sp>
      <p:sp>
        <p:nvSpPr>
          <p:cNvPr id="24" name="Text 21"/>
          <p:cNvSpPr/>
          <p:nvPr/>
        </p:nvSpPr>
        <p:spPr>
          <a:xfrm>
            <a:off x="1995487" y="6786562"/>
            <a:ext cx="6483310" cy="607933"/>
          </a:xfrm>
          <a:prstGeom prst="rect">
            <a:avLst/>
          </a:prstGeom>
          <a:noFill/>
          <a:ln/>
        </p:spPr>
        <p:txBody>
          <a:bodyPr wrap="square" lIns="0" tIns="0" rIns="0" bIns="0" rtlCol="0" anchor="t"/>
          <a:lstStyle/>
          <a:p>
            <a:pPr marL="0" indent="0" algn="l">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O'qituvchining shaxsiy sifatlari - mehr-muhabbat, sabr-toqat, ijodiylik, hamdardlik, bolalarga nisbatan samimiy qiziqish - muhim rol o'ynaydi.</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9631"/>
          </a:xfrm>
          <a:prstGeom prst="rect">
            <a:avLst/>
          </a:prstGeom>
        </p:spPr>
      </p:pic>
      <p:sp>
        <p:nvSpPr>
          <p:cNvPr id="3" name="Text 0"/>
          <p:cNvSpPr/>
          <p:nvPr/>
        </p:nvSpPr>
        <p:spPr>
          <a:xfrm>
            <a:off x="772716" y="3528655"/>
            <a:ext cx="11649432" cy="649248"/>
          </a:xfrm>
          <a:prstGeom prst="rect">
            <a:avLst/>
          </a:prstGeom>
          <a:noFill/>
          <a:ln/>
        </p:spPr>
        <p:txBody>
          <a:bodyPr wrap="none" lIns="0" tIns="0" rIns="0" bIns="0" rtlCol="0" anchor="t"/>
          <a:lstStyle/>
          <a:p>
            <a:pPr marL="0" indent="0">
              <a:lnSpc>
                <a:spcPts val="5100"/>
              </a:lnSpc>
              <a:buNone/>
            </a:pPr>
            <a:r>
              <a:rPr lang="en-US" sz="4050" kern="0" spc="-82" dirty="0">
                <a:solidFill>
                  <a:srgbClr val="000000"/>
                </a:solidFill>
                <a:latin typeface="Source Serif Pro Semi Bold" pitchFamily="34" charset="0"/>
                <a:ea typeface="Source Serif Pro Semi Bold" pitchFamily="34" charset="-122"/>
                <a:cs typeface="Source Serif Pro Semi Bold" pitchFamily="34" charset="-120"/>
              </a:rPr>
              <a:t>Antroposofik Yondashuvga Asoslangan Sinf Tashkili</a:t>
            </a:r>
            <a:endParaRPr lang="en-US" sz="4050" dirty="0"/>
          </a:p>
        </p:txBody>
      </p:sp>
      <p:pic>
        <p:nvPicPr>
          <p:cNvPr id="4" name="Image 1" descr="preencoded.png"/>
          <p:cNvPicPr>
            <a:picLocks noChangeAspect="1"/>
          </p:cNvPicPr>
          <p:nvPr/>
        </p:nvPicPr>
        <p:blipFill>
          <a:blip r:embed="rId4"/>
          <a:stretch>
            <a:fillRect/>
          </a:stretch>
        </p:blipFill>
        <p:spPr>
          <a:xfrm>
            <a:off x="772716" y="4509016"/>
            <a:ext cx="4361617" cy="883087"/>
          </a:xfrm>
          <a:prstGeom prst="rect">
            <a:avLst/>
          </a:prstGeom>
        </p:spPr>
      </p:pic>
      <p:sp>
        <p:nvSpPr>
          <p:cNvPr id="5" name="Text 1"/>
          <p:cNvSpPr/>
          <p:nvPr/>
        </p:nvSpPr>
        <p:spPr>
          <a:xfrm>
            <a:off x="993458" y="5723215"/>
            <a:ext cx="3920133" cy="649367"/>
          </a:xfrm>
          <a:prstGeom prst="rect">
            <a:avLst/>
          </a:prstGeom>
          <a:noFill/>
          <a:ln/>
        </p:spPr>
        <p:txBody>
          <a:bodyPr wrap="square" lIns="0" tIns="0" rIns="0" bIns="0" rtlCol="0" anchor="t"/>
          <a:lstStyle/>
          <a:p>
            <a:pPr marL="0" indent="0" algn="l">
              <a:lnSpc>
                <a:spcPts val="255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Eritrojen (Qizil) Davri - 7 yoshgacha</a:t>
            </a:r>
            <a:endParaRPr lang="en-US" sz="2000" dirty="0"/>
          </a:p>
        </p:txBody>
      </p:sp>
      <p:sp>
        <p:nvSpPr>
          <p:cNvPr id="6" name="Text 2"/>
          <p:cNvSpPr/>
          <p:nvPr/>
        </p:nvSpPr>
        <p:spPr>
          <a:xfrm>
            <a:off x="993458" y="6504980"/>
            <a:ext cx="3920133" cy="706279"/>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Bolalarning jismoniy rivojlanish davri. O'yin, musiqa va harakat orqali o'qitish.</a:t>
            </a:r>
            <a:endParaRPr lang="en-US" sz="1700" dirty="0"/>
          </a:p>
        </p:txBody>
      </p:sp>
      <p:pic>
        <p:nvPicPr>
          <p:cNvPr id="7" name="Image 2" descr="preencoded.png"/>
          <p:cNvPicPr>
            <a:picLocks noChangeAspect="1"/>
          </p:cNvPicPr>
          <p:nvPr/>
        </p:nvPicPr>
        <p:blipFill>
          <a:blip r:embed="rId5"/>
          <a:stretch>
            <a:fillRect/>
          </a:stretch>
        </p:blipFill>
        <p:spPr>
          <a:xfrm>
            <a:off x="5134332" y="4509016"/>
            <a:ext cx="4361617" cy="883087"/>
          </a:xfrm>
          <a:prstGeom prst="rect">
            <a:avLst/>
          </a:prstGeom>
        </p:spPr>
      </p:pic>
      <p:sp>
        <p:nvSpPr>
          <p:cNvPr id="8" name="Text 3"/>
          <p:cNvSpPr/>
          <p:nvPr/>
        </p:nvSpPr>
        <p:spPr>
          <a:xfrm>
            <a:off x="5355074" y="5723215"/>
            <a:ext cx="3399472" cy="324683"/>
          </a:xfrm>
          <a:prstGeom prst="rect">
            <a:avLst/>
          </a:prstGeom>
          <a:noFill/>
          <a:ln/>
        </p:spPr>
        <p:txBody>
          <a:bodyPr wrap="none" lIns="0" tIns="0" rIns="0" bIns="0" rtlCol="0" anchor="t"/>
          <a:lstStyle/>
          <a:p>
            <a:pPr marL="0" indent="0" algn="l">
              <a:lnSpc>
                <a:spcPts val="255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Eterik (Sariq) Davri - 7-14 yosh</a:t>
            </a:r>
            <a:endParaRPr lang="en-US" sz="2000" dirty="0"/>
          </a:p>
        </p:txBody>
      </p:sp>
      <p:sp>
        <p:nvSpPr>
          <p:cNvPr id="9" name="Text 4"/>
          <p:cNvSpPr/>
          <p:nvPr/>
        </p:nvSpPr>
        <p:spPr>
          <a:xfrm>
            <a:off x="5355074" y="6180296"/>
            <a:ext cx="3920133" cy="706279"/>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Ta'lim, o'qish va yozishni o'rganish, ijodkorlikni rivojlantirish.</a:t>
            </a:r>
            <a:endParaRPr lang="en-US" sz="1700" dirty="0"/>
          </a:p>
        </p:txBody>
      </p:sp>
      <p:pic>
        <p:nvPicPr>
          <p:cNvPr id="10" name="Image 3" descr="preencoded.png"/>
          <p:cNvPicPr>
            <a:picLocks noChangeAspect="1"/>
          </p:cNvPicPr>
          <p:nvPr/>
        </p:nvPicPr>
        <p:blipFill>
          <a:blip r:embed="rId6"/>
          <a:stretch>
            <a:fillRect/>
          </a:stretch>
        </p:blipFill>
        <p:spPr>
          <a:xfrm>
            <a:off x="9495949" y="4509016"/>
            <a:ext cx="4361617" cy="883087"/>
          </a:xfrm>
          <a:prstGeom prst="rect">
            <a:avLst/>
          </a:prstGeom>
        </p:spPr>
      </p:pic>
      <p:sp>
        <p:nvSpPr>
          <p:cNvPr id="11" name="Text 5"/>
          <p:cNvSpPr/>
          <p:nvPr/>
        </p:nvSpPr>
        <p:spPr>
          <a:xfrm>
            <a:off x="9716691" y="5723215"/>
            <a:ext cx="3609261" cy="324683"/>
          </a:xfrm>
          <a:prstGeom prst="rect">
            <a:avLst/>
          </a:prstGeom>
          <a:noFill/>
          <a:ln/>
        </p:spPr>
        <p:txBody>
          <a:bodyPr wrap="none" lIns="0" tIns="0" rIns="0" bIns="0" rtlCol="0" anchor="t"/>
          <a:lstStyle/>
          <a:p>
            <a:pPr marL="0" indent="0" algn="l">
              <a:lnSpc>
                <a:spcPts val="2550"/>
              </a:lnSpc>
              <a:buNone/>
            </a:pPr>
            <a:r>
              <a:rPr lang="en-US" sz="2000" kern="0" spc="-41" dirty="0">
                <a:solidFill>
                  <a:srgbClr val="272525"/>
                </a:solidFill>
                <a:latin typeface="Source Serif Pro Semi Bold" pitchFamily="34" charset="0"/>
                <a:ea typeface="Source Serif Pro Semi Bold" pitchFamily="34" charset="-122"/>
                <a:cs typeface="Source Serif Pro Semi Bold" pitchFamily="34" charset="-120"/>
              </a:rPr>
              <a:t>Astral (Moviy) Davri - 14-21 yosh</a:t>
            </a:r>
            <a:endParaRPr lang="en-US" sz="2000" dirty="0"/>
          </a:p>
        </p:txBody>
      </p:sp>
      <p:sp>
        <p:nvSpPr>
          <p:cNvPr id="12" name="Text 6"/>
          <p:cNvSpPr/>
          <p:nvPr/>
        </p:nvSpPr>
        <p:spPr>
          <a:xfrm>
            <a:off x="9716691" y="6180296"/>
            <a:ext cx="3920133" cy="1059418"/>
          </a:xfrm>
          <a:prstGeom prst="rect">
            <a:avLst/>
          </a:prstGeom>
          <a:noFill/>
          <a:ln/>
        </p:spPr>
        <p:txBody>
          <a:bodyPr wrap="square" lIns="0" tIns="0" rIns="0" bIns="0" rtlCol="0" anchor="t"/>
          <a:lstStyle/>
          <a:p>
            <a:pPr marL="0" indent="0" algn="l">
              <a:lnSpc>
                <a:spcPts val="2750"/>
              </a:lnSpc>
              <a:buNone/>
            </a:pPr>
            <a:r>
              <a:rPr lang="en-US" sz="1700" kern="0" spc="-35" dirty="0">
                <a:solidFill>
                  <a:srgbClr val="272525"/>
                </a:solidFill>
                <a:latin typeface="Source Sans Pro" pitchFamily="34" charset="0"/>
                <a:ea typeface="Source Sans Pro" pitchFamily="34" charset="-122"/>
                <a:cs typeface="Source Sans Pro" pitchFamily="34" charset="-120"/>
              </a:rPr>
              <a:t>Abstrakt fikrlash, mustaqil o'rganish, shaxsning o'ziga xos qadriyatlarini rivojlantirish.</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3165" y="947618"/>
            <a:ext cx="7118628" cy="661154"/>
          </a:xfrm>
          <a:prstGeom prst="rect">
            <a:avLst/>
          </a:prstGeom>
          <a:noFill/>
          <a:ln/>
        </p:spPr>
        <p:txBody>
          <a:bodyPr wrap="none" lIns="0" tIns="0" rIns="0" bIns="0" rtlCol="0" anchor="t"/>
          <a:lstStyle/>
          <a:p>
            <a:pPr marL="0" indent="0">
              <a:lnSpc>
                <a:spcPts val="5200"/>
              </a:lnSpc>
              <a:buNone/>
            </a:pPr>
            <a:r>
              <a:rPr lang="en-US" sz="4150" kern="0" spc="-83" dirty="0">
                <a:solidFill>
                  <a:srgbClr val="000000"/>
                </a:solidFill>
                <a:latin typeface="Source Serif Pro Semi Bold" pitchFamily="34" charset="0"/>
                <a:ea typeface="Source Serif Pro Semi Bold" pitchFamily="34" charset="-122"/>
                <a:cs typeface="Source Serif Pro Semi Bold" pitchFamily="34" charset="-120"/>
              </a:rPr>
              <a:t>O'qituvchining Shaxsiy Sifatlari</a:t>
            </a:r>
            <a:endParaRPr lang="en-US" sz="4150" dirty="0"/>
          </a:p>
        </p:txBody>
      </p:sp>
      <p:pic>
        <p:nvPicPr>
          <p:cNvPr id="4" name="Image 1" descr="preencoded.png"/>
          <p:cNvPicPr>
            <a:picLocks noChangeAspect="1"/>
          </p:cNvPicPr>
          <p:nvPr/>
        </p:nvPicPr>
        <p:blipFill>
          <a:blip r:embed="rId4"/>
          <a:stretch>
            <a:fillRect/>
          </a:stretch>
        </p:blipFill>
        <p:spPr>
          <a:xfrm>
            <a:off x="6273165" y="1945958"/>
            <a:ext cx="561975" cy="561975"/>
          </a:xfrm>
          <a:prstGeom prst="rect">
            <a:avLst/>
          </a:prstGeom>
        </p:spPr>
      </p:pic>
      <p:sp>
        <p:nvSpPr>
          <p:cNvPr id="5" name="Text 1"/>
          <p:cNvSpPr/>
          <p:nvPr/>
        </p:nvSpPr>
        <p:spPr>
          <a:xfrm>
            <a:off x="6273165" y="2732723"/>
            <a:ext cx="2644735"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Mehr-Muhabbat</a:t>
            </a:r>
            <a:endParaRPr lang="en-US" sz="2050" dirty="0"/>
          </a:p>
        </p:txBody>
      </p:sp>
      <p:sp>
        <p:nvSpPr>
          <p:cNvPr id="6" name="Text 2"/>
          <p:cNvSpPr/>
          <p:nvPr/>
        </p:nvSpPr>
        <p:spPr>
          <a:xfrm>
            <a:off x="6273165" y="3198019"/>
            <a:ext cx="3616643" cy="719138"/>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O'qituvchi bolalarga nisbatan samimiy mehr-muhabbatni his qilishi kerak.</a:t>
            </a:r>
            <a:endParaRPr lang="en-US" sz="1750" dirty="0"/>
          </a:p>
        </p:txBody>
      </p:sp>
      <p:pic>
        <p:nvPicPr>
          <p:cNvPr id="7" name="Image 2" descr="preencoded.png"/>
          <p:cNvPicPr>
            <a:picLocks noChangeAspect="1"/>
          </p:cNvPicPr>
          <p:nvPr/>
        </p:nvPicPr>
        <p:blipFill>
          <a:blip r:embed="rId5"/>
          <a:stretch>
            <a:fillRect/>
          </a:stretch>
        </p:blipFill>
        <p:spPr>
          <a:xfrm>
            <a:off x="10226993" y="1945958"/>
            <a:ext cx="561975" cy="561975"/>
          </a:xfrm>
          <a:prstGeom prst="rect">
            <a:avLst/>
          </a:prstGeom>
        </p:spPr>
      </p:pic>
      <p:sp>
        <p:nvSpPr>
          <p:cNvPr id="8" name="Text 3"/>
          <p:cNvSpPr/>
          <p:nvPr/>
        </p:nvSpPr>
        <p:spPr>
          <a:xfrm>
            <a:off x="10226993" y="2732723"/>
            <a:ext cx="2644735"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Sabr-Toqat</a:t>
            </a:r>
            <a:endParaRPr lang="en-US" sz="2050" dirty="0"/>
          </a:p>
        </p:txBody>
      </p:sp>
      <p:sp>
        <p:nvSpPr>
          <p:cNvPr id="9" name="Text 4"/>
          <p:cNvSpPr/>
          <p:nvPr/>
        </p:nvSpPr>
        <p:spPr>
          <a:xfrm>
            <a:off x="10226993" y="3198019"/>
            <a:ext cx="3616643" cy="1078706"/>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Har bir bola turli xil tezlikda rivojlanadi, shuning uchun o'qituvchi sabr-toqatli bo'lishi kerak.</a:t>
            </a:r>
            <a:endParaRPr lang="en-US" sz="1750" dirty="0"/>
          </a:p>
        </p:txBody>
      </p:sp>
      <p:pic>
        <p:nvPicPr>
          <p:cNvPr id="10" name="Image 3" descr="preencoded.png"/>
          <p:cNvPicPr>
            <a:picLocks noChangeAspect="1"/>
          </p:cNvPicPr>
          <p:nvPr/>
        </p:nvPicPr>
        <p:blipFill>
          <a:blip r:embed="rId6"/>
          <a:stretch>
            <a:fillRect/>
          </a:stretch>
        </p:blipFill>
        <p:spPr>
          <a:xfrm>
            <a:off x="6273165" y="4951095"/>
            <a:ext cx="561975" cy="561975"/>
          </a:xfrm>
          <a:prstGeom prst="rect">
            <a:avLst/>
          </a:prstGeom>
        </p:spPr>
      </p:pic>
      <p:sp>
        <p:nvSpPr>
          <p:cNvPr id="11" name="Text 5"/>
          <p:cNvSpPr/>
          <p:nvPr/>
        </p:nvSpPr>
        <p:spPr>
          <a:xfrm>
            <a:off x="6273165" y="5737860"/>
            <a:ext cx="2644735"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Ijodkorlik</a:t>
            </a:r>
            <a:endParaRPr lang="en-US" sz="2050" dirty="0"/>
          </a:p>
        </p:txBody>
      </p:sp>
      <p:sp>
        <p:nvSpPr>
          <p:cNvPr id="12" name="Text 6"/>
          <p:cNvSpPr/>
          <p:nvPr/>
        </p:nvSpPr>
        <p:spPr>
          <a:xfrm>
            <a:off x="6273165" y="6203156"/>
            <a:ext cx="3616643" cy="1078706"/>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Bolalarni ijodiy faoliyatga jalb qilish uchun o'qituvchining o'zi ijodiy bo'lishi kerak.</a:t>
            </a:r>
            <a:endParaRPr lang="en-US" sz="1750" dirty="0"/>
          </a:p>
        </p:txBody>
      </p:sp>
      <p:pic>
        <p:nvPicPr>
          <p:cNvPr id="13" name="Image 4" descr="preencoded.png"/>
          <p:cNvPicPr>
            <a:picLocks noChangeAspect="1"/>
          </p:cNvPicPr>
          <p:nvPr/>
        </p:nvPicPr>
        <p:blipFill>
          <a:blip r:embed="rId7"/>
          <a:stretch>
            <a:fillRect/>
          </a:stretch>
        </p:blipFill>
        <p:spPr>
          <a:xfrm>
            <a:off x="10226993" y="4951095"/>
            <a:ext cx="561975" cy="561975"/>
          </a:xfrm>
          <a:prstGeom prst="rect">
            <a:avLst/>
          </a:prstGeom>
        </p:spPr>
      </p:pic>
      <p:sp>
        <p:nvSpPr>
          <p:cNvPr id="14" name="Text 7"/>
          <p:cNvSpPr/>
          <p:nvPr/>
        </p:nvSpPr>
        <p:spPr>
          <a:xfrm>
            <a:off x="10226993" y="5737860"/>
            <a:ext cx="2644735" cy="330517"/>
          </a:xfrm>
          <a:prstGeom prst="rect">
            <a:avLst/>
          </a:prstGeom>
          <a:noFill/>
          <a:ln/>
        </p:spPr>
        <p:txBody>
          <a:bodyPr wrap="none" lIns="0" tIns="0" rIns="0" bIns="0" rtlCol="0" anchor="t"/>
          <a:lstStyle/>
          <a:p>
            <a:pPr marL="0" indent="0" algn="l">
              <a:lnSpc>
                <a:spcPts val="260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Hamdardlik</a:t>
            </a:r>
            <a:endParaRPr lang="en-US" sz="2050" dirty="0"/>
          </a:p>
        </p:txBody>
      </p:sp>
      <p:sp>
        <p:nvSpPr>
          <p:cNvPr id="15" name="Text 8"/>
          <p:cNvSpPr/>
          <p:nvPr/>
        </p:nvSpPr>
        <p:spPr>
          <a:xfrm>
            <a:off x="10226993" y="6203156"/>
            <a:ext cx="3616643" cy="719138"/>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Bolalarning his-tuyg'ularini tushunish, ularga hamdardlik qilish.</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45556"/>
          </a:xfrm>
          <a:prstGeom prst="rect">
            <a:avLst/>
          </a:prstGeom>
        </p:spPr>
      </p:pic>
      <p:sp>
        <p:nvSpPr>
          <p:cNvPr id="3" name="Text 0"/>
          <p:cNvSpPr/>
          <p:nvPr/>
        </p:nvSpPr>
        <p:spPr>
          <a:xfrm>
            <a:off x="712708" y="3268504"/>
            <a:ext cx="7347109" cy="599003"/>
          </a:xfrm>
          <a:prstGeom prst="rect">
            <a:avLst/>
          </a:prstGeom>
          <a:noFill/>
          <a:ln/>
        </p:spPr>
        <p:txBody>
          <a:bodyPr wrap="none" lIns="0" tIns="0" rIns="0" bIns="0" rtlCol="0" anchor="t"/>
          <a:lstStyle/>
          <a:p>
            <a:pPr marL="0" indent="0">
              <a:lnSpc>
                <a:spcPts val="4700"/>
              </a:lnSpc>
              <a:buNone/>
            </a:pPr>
            <a:r>
              <a:rPr lang="en-US" sz="3750" kern="0" spc="-75" dirty="0">
                <a:solidFill>
                  <a:srgbClr val="000000"/>
                </a:solidFill>
                <a:latin typeface="Source Serif Pro Semi Bold" pitchFamily="34" charset="0"/>
                <a:ea typeface="Source Serif Pro Semi Bold" pitchFamily="34" charset="-122"/>
                <a:cs typeface="Source Serif Pro Semi Bold" pitchFamily="34" charset="-120"/>
              </a:rPr>
              <a:t>Bolalarning Rivojlanish Bosqichlari</a:t>
            </a:r>
            <a:endParaRPr lang="en-US" sz="3750" dirty="0"/>
          </a:p>
        </p:txBody>
      </p:sp>
      <p:sp>
        <p:nvSpPr>
          <p:cNvPr id="4" name="Shape 1"/>
          <p:cNvSpPr/>
          <p:nvPr/>
        </p:nvSpPr>
        <p:spPr>
          <a:xfrm>
            <a:off x="712708" y="4172902"/>
            <a:ext cx="13204984" cy="3333750"/>
          </a:xfrm>
          <a:prstGeom prst="roundRect">
            <a:avLst>
              <a:gd name="adj" fmla="val 2566"/>
            </a:avLst>
          </a:prstGeom>
          <a:noFill/>
          <a:ln w="7620">
            <a:solidFill>
              <a:srgbClr val="000000">
                <a:alpha val="8000"/>
              </a:srgbClr>
            </a:solidFill>
            <a:prstDash val="solid"/>
          </a:ln>
        </p:spPr>
      </p:sp>
      <p:sp>
        <p:nvSpPr>
          <p:cNvPr id="5" name="Shape 2"/>
          <p:cNvSpPr/>
          <p:nvPr/>
        </p:nvSpPr>
        <p:spPr>
          <a:xfrm>
            <a:off x="720328" y="4180523"/>
            <a:ext cx="13188315" cy="585311"/>
          </a:xfrm>
          <a:prstGeom prst="rect">
            <a:avLst/>
          </a:prstGeom>
          <a:solidFill>
            <a:srgbClr val="FFFFFF">
              <a:alpha val="4000"/>
            </a:srgbClr>
          </a:solidFill>
          <a:ln/>
        </p:spPr>
      </p:sp>
      <p:sp>
        <p:nvSpPr>
          <p:cNvPr id="6" name="Text 3"/>
          <p:cNvSpPr/>
          <p:nvPr/>
        </p:nvSpPr>
        <p:spPr>
          <a:xfrm>
            <a:off x="925592" y="4310301"/>
            <a:ext cx="398454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Bosqich</a:t>
            </a:r>
            <a:endParaRPr lang="en-US" sz="1600" dirty="0"/>
          </a:p>
        </p:txBody>
      </p:sp>
      <p:sp>
        <p:nvSpPr>
          <p:cNvPr id="7" name="Text 4"/>
          <p:cNvSpPr/>
          <p:nvPr/>
        </p:nvSpPr>
        <p:spPr>
          <a:xfrm>
            <a:off x="5324951" y="4310301"/>
            <a:ext cx="398073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Yosh</a:t>
            </a:r>
            <a:endParaRPr lang="en-US" sz="1600" dirty="0"/>
          </a:p>
        </p:txBody>
      </p:sp>
      <p:sp>
        <p:nvSpPr>
          <p:cNvPr id="8" name="Text 5"/>
          <p:cNvSpPr/>
          <p:nvPr/>
        </p:nvSpPr>
        <p:spPr>
          <a:xfrm>
            <a:off x="9720501" y="4310301"/>
            <a:ext cx="398454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Tavsif</a:t>
            </a:r>
            <a:endParaRPr lang="en-US" sz="1600" dirty="0"/>
          </a:p>
        </p:txBody>
      </p:sp>
      <p:sp>
        <p:nvSpPr>
          <p:cNvPr id="9" name="Shape 6"/>
          <p:cNvSpPr/>
          <p:nvPr/>
        </p:nvSpPr>
        <p:spPr>
          <a:xfrm>
            <a:off x="720328" y="4765834"/>
            <a:ext cx="13188315" cy="911066"/>
          </a:xfrm>
          <a:prstGeom prst="rect">
            <a:avLst/>
          </a:prstGeom>
          <a:solidFill>
            <a:srgbClr val="000000">
              <a:alpha val="4000"/>
            </a:srgbClr>
          </a:solidFill>
          <a:ln/>
        </p:spPr>
      </p:sp>
      <p:sp>
        <p:nvSpPr>
          <p:cNvPr id="10" name="Text 7"/>
          <p:cNvSpPr/>
          <p:nvPr/>
        </p:nvSpPr>
        <p:spPr>
          <a:xfrm>
            <a:off x="925592" y="4895612"/>
            <a:ext cx="398454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Eritrojen</a:t>
            </a:r>
            <a:endParaRPr lang="en-US" sz="1600" dirty="0"/>
          </a:p>
        </p:txBody>
      </p:sp>
      <p:sp>
        <p:nvSpPr>
          <p:cNvPr id="11" name="Text 8"/>
          <p:cNvSpPr/>
          <p:nvPr/>
        </p:nvSpPr>
        <p:spPr>
          <a:xfrm>
            <a:off x="5324951" y="4895612"/>
            <a:ext cx="398073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0-7 yosh</a:t>
            </a:r>
            <a:endParaRPr lang="en-US" sz="1600" dirty="0"/>
          </a:p>
        </p:txBody>
      </p:sp>
      <p:sp>
        <p:nvSpPr>
          <p:cNvPr id="12" name="Text 9"/>
          <p:cNvSpPr/>
          <p:nvPr/>
        </p:nvSpPr>
        <p:spPr>
          <a:xfrm>
            <a:off x="9720501" y="4895612"/>
            <a:ext cx="3984546" cy="65151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Jismoniy rivojlanish, o'yin va tasavvur qilish orqali o'qitish</a:t>
            </a:r>
            <a:endParaRPr lang="en-US" sz="1600" dirty="0"/>
          </a:p>
        </p:txBody>
      </p:sp>
      <p:sp>
        <p:nvSpPr>
          <p:cNvPr id="13" name="Shape 10"/>
          <p:cNvSpPr/>
          <p:nvPr/>
        </p:nvSpPr>
        <p:spPr>
          <a:xfrm>
            <a:off x="720328" y="5676900"/>
            <a:ext cx="13188315" cy="911066"/>
          </a:xfrm>
          <a:prstGeom prst="rect">
            <a:avLst/>
          </a:prstGeom>
          <a:solidFill>
            <a:srgbClr val="FFFFFF">
              <a:alpha val="4000"/>
            </a:srgbClr>
          </a:solidFill>
          <a:ln/>
        </p:spPr>
      </p:sp>
      <p:sp>
        <p:nvSpPr>
          <p:cNvPr id="14" name="Text 11"/>
          <p:cNvSpPr/>
          <p:nvPr/>
        </p:nvSpPr>
        <p:spPr>
          <a:xfrm>
            <a:off x="925592" y="5806678"/>
            <a:ext cx="398454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Eterik</a:t>
            </a:r>
            <a:endParaRPr lang="en-US" sz="1600" dirty="0"/>
          </a:p>
        </p:txBody>
      </p:sp>
      <p:sp>
        <p:nvSpPr>
          <p:cNvPr id="15" name="Text 12"/>
          <p:cNvSpPr/>
          <p:nvPr/>
        </p:nvSpPr>
        <p:spPr>
          <a:xfrm>
            <a:off x="5324951" y="5806678"/>
            <a:ext cx="398073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7-14 yosh</a:t>
            </a:r>
            <a:endParaRPr lang="en-US" sz="1600" dirty="0"/>
          </a:p>
        </p:txBody>
      </p:sp>
      <p:sp>
        <p:nvSpPr>
          <p:cNvPr id="16" name="Text 13"/>
          <p:cNvSpPr/>
          <p:nvPr/>
        </p:nvSpPr>
        <p:spPr>
          <a:xfrm>
            <a:off x="9720501" y="5806678"/>
            <a:ext cx="3984546" cy="65151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Ta'lim, o'qish va yozishni o'rganish, ijodiy qobiliyatlarni rivojlantirish</a:t>
            </a:r>
            <a:endParaRPr lang="en-US" sz="1600" dirty="0"/>
          </a:p>
        </p:txBody>
      </p:sp>
      <p:sp>
        <p:nvSpPr>
          <p:cNvPr id="17" name="Shape 14"/>
          <p:cNvSpPr/>
          <p:nvPr/>
        </p:nvSpPr>
        <p:spPr>
          <a:xfrm>
            <a:off x="720328" y="6587966"/>
            <a:ext cx="13188315" cy="911066"/>
          </a:xfrm>
          <a:prstGeom prst="rect">
            <a:avLst/>
          </a:prstGeom>
          <a:solidFill>
            <a:srgbClr val="000000">
              <a:alpha val="4000"/>
            </a:srgbClr>
          </a:solidFill>
          <a:ln/>
        </p:spPr>
      </p:sp>
      <p:sp>
        <p:nvSpPr>
          <p:cNvPr id="18" name="Text 15"/>
          <p:cNvSpPr/>
          <p:nvPr/>
        </p:nvSpPr>
        <p:spPr>
          <a:xfrm>
            <a:off x="925592" y="6717744"/>
            <a:ext cx="398454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Astral</a:t>
            </a:r>
            <a:endParaRPr lang="en-US" sz="1600" dirty="0"/>
          </a:p>
        </p:txBody>
      </p:sp>
      <p:sp>
        <p:nvSpPr>
          <p:cNvPr id="19" name="Text 16"/>
          <p:cNvSpPr/>
          <p:nvPr/>
        </p:nvSpPr>
        <p:spPr>
          <a:xfrm>
            <a:off x="5324951" y="6717744"/>
            <a:ext cx="3980736" cy="325755"/>
          </a:xfrm>
          <a:prstGeom prst="rect">
            <a:avLst/>
          </a:prstGeom>
          <a:noFill/>
          <a:ln/>
        </p:spPr>
        <p:txBody>
          <a:bodyPr wrap="non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14-21 yosh</a:t>
            </a:r>
            <a:endParaRPr lang="en-US" sz="1600" dirty="0"/>
          </a:p>
        </p:txBody>
      </p:sp>
      <p:sp>
        <p:nvSpPr>
          <p:cNvPr id="20" name="Text 17"/>
          <p:cNvSpPr/>
          <p:nvPr/>
        </p:nvSpPr>
        <p:spPr>
          <a:xfrm>
            <a:off x="9720501" y="6717744"/>
            <a:ext cx="3984546" cy="651510"/>
          </a:xfrm>
          <a:prstGeom prst="rect">
            <a:avLst/>
          </a:prstGeom>
          <a:noFill/>
          <a:ln/>
        </p:spPr>
        <p:txBody>
          <a:bodyPr wrap="square" lIns="0" tIns="0" rIns="0" bIns="0" rtlCol="0" anchor="t"/>
          <a:lstStyle/>
          <a:p>
            <a:pPr marL="0" indent="0">
              <a:lnSpc>
                <a:spcPts val="2550"/>
              </a:lnSpc>
              <a:buNone/>
            </a:pPr>
            <a:r>
              <a:rPr lang="en-US" sz="1600" kern="0" spc="-32" dirty="0">
                <a:solidFill>
                  <a:srgbClr val="272525"/>
                </a:solidFill>
                <a:latin typeface="Source Sans Pro" pitchFamily="34" charset="0"/>
                <a:ea typeface="Source Sans Pro" pitchFamily="34" charset="-122"/>
                <a:cs typeface="Source Sans Pro" pitchFamily="34" charset="-120"/>
              </a:rPr>
              <a:t>Abstrakt fikrlash, mustaqil o'rganish, shaxsning o'ziga xos qadriyatlarini rivojlantirish</a:t>
            </a:r>
            <a:endParaRPr lang="en-US" sz="16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TotalTime>
  <Words>636</Words>
  <Application>Microsoft Office PowerPoint</Application>
  <PresentationFormat>Произвольный</PresentationFormat>
  <Paragraphs>96</Paragraphs>
  <Slides>11</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Garamond</vt:lpstr>
      <vt:lpstr>Source Sans Pro</vt:lpstr>
      <vt:lpstr>Source Serif Pro Semi Bold</vt:lpstr>
      <vt:lpstr>Натуральные материалы</vt:lpstr>
      <vt:lpstr>DAVOLASH PEDAGOGIKASI FANIDAN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Пользователь</cp:lastModifiedBy>
  <cp:revision>2</cp:revision>
  <dcterms:created xsi:type="dcterms:W3CDTF">2024-11-26T18:11:45Z</dcterms:created>
  <dcterms:modified xsi:type="dcterms:W3CDTF">2024-11-26T18:17:37Z</dcterms:modified>
</cp:coreProperties>
</file>