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Chewy" charset="1" panose="02000000000000000000"/>
      <p:regular r:id="rId12"/>
    </p:embeddedFont>
    <p:embeddedFont>
      <p:font typeface="Open Sans Bold Italics" charset="1" panose="020B0806030504020204"/>
      <p:regular r:id="rId13"/>
    </p:embeddedFont>
    <p:embeddedFont>
      <p:font typeface="Glacial Indifference Bold Italics" charset="1" panose="00000800000000000000"/>
      <p:regular r:id="rId14"/>
    </p:embeddedFont>
    <p:embeddedFont>
      <p:font typeface="Glacial Indifference"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https://muhaz.org/1qutadgu-biligda-obraz-va-timsollar.html" TargetMode="External" Type="http://schemas.openxmlformats.org/officeDocument/2006/relationships/hyperlink"/><Relationship Id="rId2" Target="https://muhaz.org/amaliy-matematika-v6.html" TargetMode="External" Type="http://schemas.openxmlformats.org/officeDocument/2006/relationships/hyperlink"/><Relationship Id="rId3" Target="https://muhaz.org/1qutadgu-biligda-obraz-va-timsollar.html" TargetMode="External" Type="http://schemas.openxmlformats.org/officeDocument/2006/relationships/hyperlink"/><Relationship Id="rId4" Target="../media/image11.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https://muhaz.org/amaliy-matematika-v6.html"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https://muhaz.org/toshkent-viloyati-chirchiq-davlat-pedagogika-inistituti.html" TargetMode="External" Type="http://schemas.openxmlformats.org/officeDocument/2006/relationships/hyperlink"/><Relationship Id="rId6" Target="https://muhaz.org/ozbekiston-respublikasining-alohida-muhofaza-etiladigan-tabiiy.html"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8E3"/>
        </a:solidFill>
      </p:bgPr>
    </p:bg>
    <p:spTree>
      <p:nvGrpSpPr>
        <p:cNvPr id="1" name=""/>
        <p:cNvGrpSpPr/>
        <p:nvPr/>
      </p:nvGrpSpPr>
      <p:grpSpPr>
        <a:xfrm>
          <a:off x="0" y="0"/>
          <a:ext cx="0" cy="0"/>
          <a:chOff x="0" y="0"/>
          <a:chExt cx="0" cy="0"/>
        </a:xfrm>
      </p:grpSpPr>
      <p:grpSp>
        <p:nvGrpSpPr>
          <p:cNvPr name="Group 2" id="2"/>
          <p:cNvGrpSpPr/>
          <p:nvPr/>
        </p:nvGrpSpPr>
        <p:grpSpPr>
          <a:xfrm rot="0">
            <a:off x="10332782" y="7528356"/>
            <a:ext cx="6151443" cy="1543050"/>
            <a:chOff x="0" y="0"/>
            <a:chExt cx="1620133" cy="406400"/>
          </a:xfrm>
        </p:grpSpPr>
        <p:sp>
          <p:nvSpPr>
            <p:cNvPr name="Freeform 3" id="3"/>
            <p:cNvSpPr/>
            <p:nvPr/>
          </p:nvSpPr>
          <p:spPr>
            <a:xfrm flipH="false" flipV="false" rot="0">
              <a:off x="0" y="0"/>
              <a:ext cx="1620133" cy="406400"/>
            </a:xfrm>
            <a:custGeom>
              <a:avLst/>
              <a:gdLst/>
              <a:ahLst/>
              <a:cxnLst/>
              <a:rect r="r" b="b" t="t" l="l"/>
              <a:pathLst>
                <a:path h="406400" w="1620133">
                  <a:moveTo>
                    <a:pt x="810067" y="0"/>
                  </a:moveTo>
                  <a:cubicBezTo>
                    <a:pt x="362679" y="0"/>
                    <a:pt x="0" y="90976"/>
                    <a:pt x="0" y="203200"/>
                  </a:cubicBezTo>
                  <a:cubicBezTo>
                    <a:pt x="0" y="315424"/>
                    <a:pt x="362679" y="406400"/>
                    <a:pt x="810067" y="406400"/>
                  </a:cubicBezTo>
                  <a:cubicBezTo>
                    <a:pt x="1257454" y="406400"/>
                    <a:pt x="1620133" y="315424"/>
                    <a:pt x="1620133" y="203200"/>
                  </a:cubicBezTo>
                  <a:cubicBezTo>
                    <a:pt x="1620133" y="90976"/>
                    <a:pt x="1257454" y="0"/>
                    <a:pt x="810067" y="0"/>
                  </a:cubicBezTo>
                  <a:close/>
                </a:path>
              </a:pathLst>
            </a:custGeom>
            <a:solidFill>
              <a:srgbClr val="372A28">
                <a:alpha val="14902"/>
              </a:srgbClr>
            </a:solidFill>
          </p:spPr>
        </p:sp>
        <p:sp>
          <p:nvSpPr>
            <p:cNvPr name="TextBox 4" id="4"/>
            <p:cNvSpPr txBox="true"/>
            <p:nvPr/>
          </p:nvSpPr>
          <p:spPr>
            <a:xfrm>
              <a:off x="151887" y="0"/>
              <a:ext cx="1316358" cy="3683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0">
            <a:off x="10321734" y="1215594"/>
            <a:ext cx="6986406" cy="7296508"/>
          </a:xfrm>
          <a:custGeom>
            <a:avLst/>
            <a:gdLst/>
            <a:ahLst/>
            <a:cxnLst/>
            <a:rect r="r" b="b" t="t" l="l"/>
            <a:pathLst>
              <a:path h="7296508" w="6986406">
                <a:moveTo>
                  <a:pt x="6986406" y="0"/>
                </a:moveTo>
                <a:lnTo>
                  <a:pt x="0" y="0"/>
                </a:lnTo>
                <a:lnTo>
                  <a:pt x="0" y="7296508"/>
                </a:lnTo>
                <a:lnTo>
                  <a:pt x="6986406" y="7296508"/>
                </a:lnTo>
                <a:lnTo>
                  <a:pt x="6986406" y="0"/>
                </a:lnTo>
                <a:close/>
              </a:path>
            </a:pathLst>
          </a:custGeom>
          <a:blipFill>
            <a:blip r:embed="rId2"/>
            <a:stretch>
              <a:fillRect l="0" t="0" r="0" b="0"/>
            </a:stretch>
          </a:blipFill>
        </p:spPr>
      </p:sp>
      <p:grpSp>
        <p:nvGrpSpPr>
          <p:cNvPr name="Group 6" id="6"/>
          <p:cNvGrpSpPr/>
          <p:nvPr/>
        </p:nvGrpSpPr>
        <p:grpSpPr>
          <a:xfrm rot="0">
            <a:off x="1205809" y="6101978"/>
            <a:ext cx="8733605" cy="2197903"/>
            <a:chOff x="0" y="0"/>
            <a:chExt cx="2186684" cy="550302"/>
          </a:xfrm>
        </p:grpSpPr>
        <p:sp>
          <p:nvSpPr>
            <p:cNvPr name="Freeform 7" id="7"/>
            <p:cNvSpPr/>
            <p:nvPr/>
          </p:nvSpPr>
          <p:spPr>
            <a:xfrm flipH="false" flipV="false" rot="0">
              <a:off x="0" y="0"/>
              <a:ext cx="2186684" cy="550302"/>
            </a:xfrm>
            <a:custGeom>
              <a:avLst/>
              <a:gdLst/>
              <a:ahLst/>
              <a:cxnLst/>
              <a:rect r="r" b="b" t="t" l="l"/>
              <a:pathLst>
                <a:path h="550302" w="2186684">
                  <a:moveTo>
                    <a:pt x="45209" y="0"/>
                  </a:moveTo>
                  <a:lnTo>
                    <a:pt x="2141475" y="0"/>
                  </a:lnTo>
                  <a:cubicBezTo>
                    <a:pt x="2166443" y="0"/>
                    <a:pt x="2186684" y="20241"/>
                    <a:pt x="2186684" y="45209"/>
                  </a:cubicBezTo>
                  <a:lnTo>
                    <a:pt x="2186684" y="505093"/>
                  </a:lnTo>
                  <a:cubicBezTo>
                    <a:pt x="2186684" y="530061"/>
                    <a:pt x="2166443" y="550302"/>
                    <a:pt x="2141475" y="550302"/>
                  </a:cubicBezTo>
                  <a:lnTo>
                    <a:pt x="45209" y="550302"/>
                  </a:lnTo>
                  <a:cubicBezTo>
                    <a:pt x="20241" y="550302"/>
                    <a:pt x="0" y="530061"/>
                    <a:pt x="0" y="505093"/>
                  </a:cubicBezTo>
                  <a:lnTo>
                    <a:pt x="0" y="45209"/>
                  </a:lnTo>
                  <a:cubicBezTo>
                    <a:pt x="0" y="20241"/>
                    <a:pt x="20241" y="0"/>
                    <a:pt x="45209" y="0"/>
                  </a:cubicBezTo>
                  <a:close/>
                </a:path>
              </a:pathLst>
            </a:custGeom>
            <a:solidFill>
              <a:srgbClr val="6E90A1"/>
            </a:solidFill>
          </p:spPr>
        </p:sp>
        <p:sp>
          <p:nvSpPr>
            <p:cNvPr name="TextBox 8" id="8"/>
            <p:cNvSpPr txBox="true"/>
            <p:nvPr/>
          </p:nvSpPr>
          <p:spPr>
            <a:xfrm>
              <a:off x="0" y="-38100"/>
              <a:ext cx="2186684" cy="588402"/>
            </a:xfrm>
            <a:prstGeom prst="rect">
              <a:avLst/>
            </a:prstGeom>
          </p:spPr>
          <p:txBody>
            <a:bodyPr anchor="ctr" rtlCol="false" tIns="51029" lIns="51029" bIns="51029" rIns="51029"/>
            <a:lstStyle/>
            <a:p>
              <a:pPr algn="ctr">
                <a:lnSpc>
                  <a:spcPts val="2659"/>
                </a:lnSpc>
                <a:spcBef>
                  <a:spcPct val="0"/>
                </a:spcBef>
              </a:pPr>
            </a:p>
          </p:txBody>
        </p:sp>
      </p:grpSp>
      <p:sp>
        <p:nvSpPr>
          <p:cNvPr name="Freeform 9" id="9"/>
          <p:cNvSpPr/>
          <p:nvPr/>
        </p:nvSpPr>
        <p:spPr>
          <a:xfrm flipH="false" flipV="false" rot="0">
            <a:off x="9419519" y="2222117"/>
            <a:ext cx="587890" cy="413252"/>
          </a:xfrm>
          <a:custGeom>
            <a:avLst/>
            <a:gdLst/>
            <a:ahLst/>
            <a:cxnLst/>
            <a:rect r="r" b="b" t="t" l="l"/>
            <a:pathLst>
              <a:path h="413252" w="587890">
                <a:moveTo>
                  <a:pt x="0" y="0"/>
                </a:moveTo>
                <a:lnTo>
                  <a:pt x="587890" y="0"/>
                </a:lnTo>
                <a:lnTo>
                  <a:pt x="587890" y="413252"/>
                </a:lnTo>
                <a:lnTo>
                  <a:pt x="0" y="4132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6190279" y="1554242"/>
            <a:ext cx="587890" cy="413252"/>
          </a:xfrm>
          <a:custGeom>
            <a:avLst/>
            <a:gdLst/>
            <a:ahLst/>
            <a:cxnLst/>
            <a:rect r="r" b="b" t="t" l="l"/>
            <a:pathLst>
              <a:path h="413252" w="587890">
                <a:moveTo>
                  <a:pt x="0" y="0"/>
                </a:moveTo>
                <a:lnTo>
                  <a:pt x="587890" y="0"/>
                </a:lnTo>
                <a:lnTo>
                  <a:pt x="587890" y="413252"/>
                </a:lnTo>
                <a:lnTo>
                  <a:pt x="0" y="4132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513565">
            <a:off x="16709766" y="5712378"/>
            <a:ext cx="555794" cy="1025794"/>
          </a:xfrm>
          <a:custGeom>
            <a:avLst/>
            <a:gdLst/>
            <a:ahLst/>
            <a:cxnLst/>
            <a:rect r="r" b="b" t="t" l="l"/>
            <a:pathLst>
              <a:path h="1025794" w="555794">
                <a:moveTo>
                  <a:pt x="0" y="0"/>
                </a:moveTo>
                <a:lnTo>
                  <a:pt x="555794" y="0"/>
                </a:lnTo>
                <a:lnTo>
                  <a:pt x="555794" y="1025794"/>
                </a:lnTo>
                <a:lnTo>
                  <a:pt x="0" y="10257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true" flipV="true" rot="0">
            <a:off x="-1703610" y="-3075780"/>
            <a:ext cx="5464619" cy="4630023"/>
          </a:xfrm>
          <a:custGeom>
            <a:avLst/>
            <a:gdLst/>
            <a:ahLst/>
            <a:cxnLst/>
            <a:rect r="r" b="b" t="t" l="l"/>
            <a:pathLst>
              <a:path h="4630023" w="5464619">
                <a:moveTo>
                  <a:pt x="5464620" y="4630022"/>
                </a:moveTo>
                <a:lnTo>
                  <a:pt x="0" y="4630022"/>
                </a:lnTo>
                <a:lnTo>
                  <a:pt x="0" y="0"/>
                </a:lnTo>
                <a:lnTo>
                  <a:pt x="5464620" y="0"/>
                </a:lnTo>
                <a:lnTo>
                  <a:pt x="5464620" y="4630022"/>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3931589" y="8796763"/>
            <a:ext cx="5464619" cy="4630023"/>
          </a:xfrm>
          <a:custGeom>
            <a:avLst/>
            <a:gdLst/>
            <a:ahLst/>
            <a:cxnLst/>
            <a:rect r="r" b="b" t="t" l="l"/>
            <a:pathLst>
              <a:path h="4630023" w="5464619">
                <a:moveTo>
                  <a:pt x="0" y="0"/>
                </a:moveTo>
                <a:lnTo>
                  <a:pt x="5464619" y="0"/>
                </a:lnTo>
                <a:lnTo>
                  <a:pt x="5464619" y="4630023"/>
                </a:lnTo>
                <a:lnTo>
                  <a:pt x="0" y="46300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1028700" y="2444869"/>
            <a:ext cx="7518766" cy="3214369"/>
          </a:xfrm>
          <a:prstGeom prst="rect">
            <a:avLst/>
          </a:prstGeom>
        </p:spPr>
        <p:txBody>
          <a:bodyPr anchor="t" rtlCol="false" tIns="0" lIns="0" bIns="0" rIns="0">
            <a:spAutoFit/>
          </a:bodyPr>
          <a:lstStyle/>
          <a:p>
            <a:pPr algn="ctr">
              <a:lnSpc>
                <a:spcPts val="12880"/>
              </a:lnSpc>
            </a:pPr>
            <a:r>
              <a:rPr lang="en-US" sz="9200">
                <a:solidFill>
                  <a:srgbClr val="D16D4A"/>
                </a:solidFill>
                <a:latin typeface="Chewy"/>
                <a:ea typeface="Chewy"/>
                <a:cs typeface="Chewy"/>
                <a:sym typeface="Chewy"/>
              </a:rPr>
              <a:t>Oilada tarbiya asoslari</a:t>
            </a:r>
          </a:p>
        </p:txBody>
      </p:sp>
      <p:sp>
        <p:nvSpPr>
          <p:cNvPr name="TextBox 15" id="15"/>
          <p:cNvSpPr txBox="true"/>
          <p:nvPr/>
        </p:nvSpPr>
        <p:spPr>
          <a:xfrm rot="0">
            <a:off x="1525285" y="6336461"/>
            <a:ext cx="7618715" cy="2734945"/>
          </a:xfrm>
          <a:prstGeom prst="rect">
            <a:avLst/>
          </a:prstGeom>
        </p:spPr>
        <p:txBody>
          <a:bodyPr anchor="t" rtlCol="false" tIns="0" lIns="0" bIns="0" rIns="0">
            <a:spAutoFit/>
          </a:bodyPr>
          <a:lstStyle/>
          <a:p>
            <a:pPr algn="ctr">
              <a:lnSpc>
                <a:spcPts val="7279"/>
              </a:lnSpc>
            </a:pPr>
            <a:r>
              <a:rPr lang="en-US" b="true" sz="5199" i="true">
                <a:solidFill>
                  <a:srgbClr val="FFF8E3"/>
                </a:solidFill>
                <a:latin typeface="Open Sans Bold Italics"/>
                <a:ea typeface="Open Sans Bold Italics"/>
                <a:cs typeface="Open Sans Bold Italics"/>
                <a:sym typeface="Open Sans Bold Italics"/>
              </a:rPr>
              <a:t>XTA-X17.23 Rixsitillaeva Mubinaxon </a:t>
            </a:r>
          </a:p>
          <a:p>
            <a:pPr algn="ctr">
              <a:lnSpc>
                <a:spcPts val="7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8E3"/>
        </a:solidFill>
      </p:bgPr>
    </p:bg>
    <p:spTree>
      <p:nvGrpSpPr>
        <p:cNvPr id="1" name=""/>
        <p:cNvGrpSpPr/>
        <p:nvPr/>
      </p:nvGrpSpPr>
      <p:grpSpPr>
        <a:xfrm>
          <a:off x="0" y="0"/>
          <a:ext cx="0" cy="0"/>
          <a:chOff x="0" y="0"/>
          <a:chExt cx="0" cy="0"/>
        </a:xfrm>
      </p:grpSpPr>
      <p:sp>
        <p:nvSpPr>
          <p:cNvPr name="Freeform 2" id="2"/>
          <p:cNvSpPr/>
          <p:nvPr/>
        </p:nvSpPr>
        <p:spPr>
          <a:xfrm flipH="true" flipV="false" rot="0">
            <a:off x="-941330" y="-3098111"/>
            <a:ext cx="6355646" cy="5384966"/>
          </a:xfrm>
          <a:custGeom>
            <a:avLst/>
            <a:gdLst/>
            <a:ahLst/>
            <a:cxnLst/>
            <a:rect r="r" b="b" t="t" l="l"/>
            <a:pathLst>
              <a:path h="5384966" w="6355646">
                <a:moveTo>
                  <a:pt x="6355646" y="0"/>
                </a:moveTo>
                <a:lnTo>
                  <a:pt x="0" y="0"/>
                </a:lnTo>
                <a:lnTo>
                  <a:pt x="0" y="5384965"/>
                </a:lnTo>
                <a:lnTo>
                  <a:pt x="6355646" y="5384965"/>
                </a:lnTo>
                <a:lnTo>
                  <a:pt x="635564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9323" y="3081515"/>
            <a:ext cx="5489116" cy="7772200"/>
          </a:xfrm>
          <a:custGeom>
            <a:avLst/>
            <a:gdLst/>
            <a:ahLst/>
            <a:cxnLst/>
            <a:rect r="r" b="b" t="t" l="l"/>
            <a:pathLst>
              <a:path h="7772200" w="5489116">
                <a:moveTo>
                  <a:pt x="5489116" y="0"/>
                </a:moveTo>
                <a:lnTo>
                  <a:pt x="0" y="0"/>
                </a:lnTo>
                <a:lnTo>
                  <a:pt x="0" y="7772200"/>
                </a:lnTo>
                <a:lnTo>
                  <a:pt x="5489116" y="7772200"/>
                </a:lnTo>
                <a:lnTo>
                  <a:pt x="5489116" y="0"/>
                </a:lnTo>
                <a:close/>
              </a:path>
            </a:pathLst>
          </a:custGeom>
          <a:blipFill>
            <a:blip r:embed="rId4"/>
            <a:stretch>
              <a:fillRect l="0" t="0" r="0" b="0"/>
            </a:stretch>
          </a:blipFill>
        </p:spPr>
      </p:sp>
      <p:sp>
        <p:nvSpPr>
          <p:cNvPr name="Freeform 4" id="4"/>
          <p:cNvSpPr/>
          <p:nvPr/>
        </p:nvSpPr>
        <p:spPr>
          <a:xfrm flipH="true" flipV="false" rot="-10599298">
            <a:off x="14715841" y="7129550"/>
            <a:ext cx="4748245" cy="4359753"/>
          </a:xfrm>
          <a:custGeom>
            <a:avLst/>
            <a:gdLst/>
            <a:ahLst/>
            <a:cxnLst/>
            <a:rect r="r" b="b" t="t" l="l"/>
            <a:pathLst>
              <a:path h="4359753" w="4748245">
                <a:moveTo>
                  <a:pt x="4748246" y="0"/>
                </a:moveTo>
                <a:lnTo>
                  <a:pt x="0" y="0"/>
                </a:lnTo>
                <a:lnTo>
                  <a:pt x="0" y="4359753"/>
                </a:lnTo>
                <a:lnTo>
                  <a:pt x="4748246" y="4359753"/>
                </a:lnTo>
                <a:lnTo>
                  <a:pt x="4748246"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8406865" y="3886114"/>
            <a:ext cx="8373791" cy="5943771"/>
            <a:chOff x="0" y="0"/>
            <a:chExt cx="2096595" cy="1488177"/>
          </a:xfrm>
        </p:grpSpPr>
        <p:sp>
          <p:nvSpPr>
            <p:cNvPr name="Freeform 6" id="6"/>
            <p:cNvSpPr/>
            <p:nvPr/>
          </p:nvSpPr>
          <p:spPr>
            <a:xfrm flipH="false" flipV="false" rot="0">
              <a:off x="0" y="0"/>
              <a:ext cx="2096595" cy="1488177"/>
            </a:xfrm>
            <a:custGeom>
              <a:avLst/>
              <a:gdLst/>
              <a:ahLst/>
              <a:cxnLst/>
              <a:rect r="r" b="b" t="t" l="l"/>
              <a:pathLst>
                <a:path h="1488177" w="2096595">
                  <a:moveTo>
                    <a:pt x="47152" y="0"/>
                  </a:moveTo>
                  <a:lnTo>
                    <a:pt x="2049444" y="0"/>
                  </a:lnTo>
                  <a:cubicBezTo>
                    <a:pt x="2075485" y="0"/>
                    <a:pt x="2096595" y="21111"/>
                    <a:pt x="2096595" y="47152"/>
                  </a:cubicBezTo>
                  <a:lnTo>
                    <a:pt x="2096595" y="1441025"/>
                  </a:lnTo>
                  <a:cubicBezTo>
                    <a:pt x="2096595" y="1467066"/>
                    <a:pt x="2075485" y="1488177"/>
                    <a:pt x="2049444" y="1488177"/>
                  </a:cubicBezTo>
                  <a:lnTo>
                    <a:pt x="47152" y="1488177"/>
                  </a:lnTo>
                  <a:cubicBezTo>
                    <a:pt x="21111" y="1488177"/>
                    <a:pt x="0" y="1467066"/>
                    <a:pt x="0" y="1441025"/>
                  </a:cubicBezTo>
                  <a:lnTo>
                    <a:pt x="0" y="47152"/>
                  </a:lnTo>
                  <a:cubicBezTo>
                    <a:pt x="0" y="21111"/>
                    <a:pt x="21111" y="0"/>
                    <a:pt x="47152" y="0"/>
                  </a:cubicBezTo>
                  <a:close/>
                </a:path>
              </a:pathLst>
            </a:custGeom>
            <a:solidFill>
              <a:srgbClr val="6E90A1"/>
            </a:solidFill>
          </p:spPr>
        </p:sp>
        <p:sp>
          <p:nvSpPr>
            <p:cNvPr name="TextBox 7" id="7"/>
            <p:cNvSpPr txBox="true"/>
            <p:nvPr/>
          </p:nvSpPr>
          <p:spPr>
            <a:xfrm>
              <a:off x="0" y="-38100"/>
              <a:ext cx="2096595" cy="1526277"/>
            </a:xfrm>
            <a:prstGeom prst="rect">
              <a:avLst/>
            </a:prstGeom>
          </p:spPr>
          <p:txBody>
            <a:bodyPr anchor="ctr" rtlCol="false" tIns="51029" lIns="51029" bIns="51029" rIns="51029"/>
            <a:lstStyle/>
            <a:p>
              <a:pPr algn="ctr">
                <a:lnSpc>
                  <a:spcPts val="2659"/>
                </a:lnSpc>
                <a:spcBef>
                  <a:spcPct val="0"/>
                </a:spcBef>
              </a:pPr>
            </a:p>
          </p:txBody>
        </p:sp>
      </p:grpSp>
      <p:sp>
        <p:nvSpPr>
          <p:cNvPr name="Freeform 8" id="8"/>
          <p:cNvSpPr/>
          <p:nvPr/>
        </p:nvSpPr>
        <p:spPr>
          <a:xfrm flipH="false" flipV="false" rot="0">
            <a:off x="7174494" y="3081515"/>
            <a:ext cx="808433" cy="568281"/>
          </a:xfrm>
          <a:custGeom>
            <a:avLst/>
            <a:gdLst/>
            <a:ahLst/>
            <a:cxnLst/>
            <a:rect r="r" b="b" t="t" l="l"/>
            <a:pathLst>
              <a:path h="568281" w="808433">
                <a:moveTo>
                  <a:pt x="0" y="0"/>
                </a:moveTo>
                <a:lnTo>
                  <a:pt x="808433" y="0"/>
                </a:lnTo>
                <a:lnTo>
                  <a:pt x="808433" y="568281"/>
                </a:lnTo>
                <a:lnTo>
                  <a:pt x="0" y="5682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507344" y="4580918"/>
            <a:ext cx="808433" cy="568281"/>
          </a:xfrm>
          <a:custGeom>
            <a:avLst/>
            <a:gdLst/>
            <a:ahLst/>
            <a:cxnLst/>
            <a:rect r="r" b="b" t="t" l="l"/>
            <a:pathLst>
              <a:path h="568281" w="808433">
                <a:moveTo>
                  <a:pt x="0" y="0"/>
                </a:moveTo>
                <a:lnTo>
                  <a:pt x="808434" y="0"/>
                </a:lnTo>
                <a:lnTo>
                  <a:pt x="808434" y="568281"/>
                </a:lnTo>
                <a:lnTo>
                  <a:pt x="0" y="5682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2989243" y="1643917"/>
            <a:ext cx="8370502" cy="1266825"/>
          </a:xfrm>
          <a:prstGeom prst="rect">
            <a:avLst/>
          </a:prstGeom>
        </p:spPr>
        <p:txBody>
          <a:bodyPr anchor="t" rtlCol="false" tIns="0" lIns="0" bIns="0" rIns="0">
            <a:spAutoFit/>
          </a:bodyPr>
          <a:lstStyle/>
          <a:p>
            <a:pPr algn="r">
              <a:lnSpc>
                <a:spcPts val="9835"/>
              </a:lnSpc>
            </a:pPr>
            <a:r>
              <a:rPr lang="en-US" sz="8195">
                <a:solidFill>
                  <a:srgbClr val="9B877E"/>
                </a:solidFill>
                <a:latin typeface="Chewy"/>
                <a:ea typeface="Chewy"/>
                <a:cs typeface="Chewy"/>
                <a:sym typeface="Chewy"/>
              </a:rPr>
              <a:t>OILA BU:</a:t>
            </a:r>
          </a:p>
        </p:txBody>
      </p:sp>
      <p:sp>
        <p:nvSpPr>
          <p:cNvPr name="TextBox 11" id="11"/>
          <p:cNvSpPr txBox="true"/>
          <p:nvPr/>
        </p:nvSpPr>
        <p:spPr>
          <a:xfrm rot="0">
            <a:off x="8355733" y="4533293"/>
            <a:ext cx="8076171" cy="4186430"/>
          </a:xfrm>
          <a:prstGeom prst="rect">
            <a:avLst/>
          </a:prstGeom>
        </p:spPr>
        <p:txBody>
          <a:bodyPr anchor="t" rtlCol="false" tIns="0" lIns="0" bIns="0" rIns="0">
            <a:spAutoFit/>
          </a:bodyPr>
          <a:lstStyle/>
          <a:p>
            <a:pPr algn="r">
              <a:lnSpc>
                <a:spcPts val="3312"/>
              </a:lnSpc>
            </a:pPr>
            <a:r>
              <a:rPr lang="en-US" b="true" sz="2417" i="true">
                <a:solidFill>
                  <a:srgbClr val="FFFFFF"/>
                </a:solidFill>
                <a:latin typeface="Glacial Indifference Bold Italics"/>
                <a:ea typeface="Glacial Indifference Bold Italics"/>
                <a:cs typeface="Glacial Indifference Bold Italics"/>
                <a:sym typeface="Glacial Indifference Bold Italics"/>
              </a:rPr>
              <a:t>Ma'lumki, oila jamiyatning birinchi va birlamchi zarrasidir. Jamiyat ana shu zarralardan tashkil topadi. Lekin u shunchaki zarra emas, tirik vujudlar ittifoqidir. Er va xotin – ikki tirik vujudning, ikki olamning o'zaro ittifoqidan paydo bo'lgan 3 chi bir olam bu oiladir.  </a:t>
            </a:r>
          </a:p>
          <a:p>
            <a:pPr algn="r">
              <a:lnSpc>
                <a:spcPts val="3312"/>
              </a:lnSpc>
            </a:pPr>
            <a:r>
              <a:rPr lang="en-US" b="true" sz="2417" i="true">
                <a:solidFill>
                  <a:srgbClr val="FFFFFF"/>
                </a:solidFill>
                <a:latin typeface="Glacial Indifference Bold Italics"/>
                <a:ea typeface="Glacial Indifference Bold Italics"/>
                <a:cs typeface="Glacial Indifference Bold Italics"/>
                <a:sym typeface="Glacial Indifference Bold Italics"/>
              </a:rPr>
              <a:t>Oila faqat er-xotinning o'zidan iborat emas. Oila er-xotin ularning bola chaqalari eng yaqin tug'ishganlaridan iborat kishilar guruhi–xonadonidir. Oila, odamlarning tabiiy, iqtisodiy, huquqiy, ma'naviy munosabatlariga asoslangan ijtimoiy birligidir.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8E3"/>
        </a:solidFill>
      </p:bgPr>
    </p:bg>
    <p:spTree>
      <p:nvGrpSpPr>
        <p:cNvPr id="1" name=""/>
        <p:cNvGrpSpPr/>
        <p:nvPr/>
      </p:nvGrpSpPr>
      <p:grpSpPr>
        <a:xfrm>
          <a:off x="0" y="0"/>
          <a:ext cx="0" cy="0"/>
          <a:chOff x="0" y="0"/>
          <a:chExt cx="0" cy="0"/>
        </a:xfrm>
      </p:grpSpPr>
      <p:grpSp>
        <p:nvGrpSpPr>
          <p:cNvPr name="Group 2" id="2"/>
          <p:cNvGrpSpPr/>
          <p:nvPr/>
        </p:nvGrpSpPr>
        <p:grpSpPr>
          <a:xfrm rot="0">
            <a:off x="9350279" y="471548"/>
            <a:ext cx="7449717" cy="9335480"/>
            <a:chOff x="0" y="0"/>
            <a:chExt cx="2096595" cy="2627311"/>
          </a:xfrm>
        </p:grpSpPr>
        <p:sp>
          <p:nvSpPr>
            <p:cNvPr name="Freeform 3" id="3"/>
            <p:cNvSpPr/>
            <p:nvPr/>
          </p:nvSpPr>
          <p:spPr>
            <a:xfrm flipH="false" flipV="false" rot="0">
              <a:off x="0" y="0"/>
              <a:ext cx="2096595" cy="2627311"/>
            </a:xfrm>
            <a:custGeom>
              <a:avLst/>
              <a:gdLst/>
              <a:ahLst/>
              <a:cxnLst/>
              <a:rect r="r" b="b" t="t" l="l"/>
              <a:pathLst>
                <a:path h="2627311" w="2096595">
                  <a:moveTo>
                    <a:pt x="53000" y="0"/>
                  </a:moveTo>
                  <a:lnTo>
                    <a:pt x="2043595" y="0"/>
                  </a:lnTo>
                  <a:cubicBezTo>
                    <a:pt x="2057651" y="0"/>
                    <a:pt x="2071132" y="5584"/>
                    <a:pt x="2081072" y="15523"/>
                  </a:cubicBezTo>
                  <a:cubicBezTo>
                    <a:pt x="2091011" y="25463"/>
                    <a:pt x="2096595" y="38944"/>
                    <a:pt x="2096595" y="53000"/>
                  </a:cubicBezTo>
                  <a:lnTo>
                    <a:pt x="2096595" y="2574310"/>
                  </a:lnTo>
                  <a:cubicBezTo>
                    <a:pt x="2096595" y="2588367"/>
                    <a:pt x="2091011" y="2601848"/>
                    <a:pt x="2081072" y="2611787"/>
                  </a:cubicBezTo>
                  <a:cubicBezTo>
                    <a:pt x="2071132" y="2621727"/>
                    <a:pt x="2057651" y="2627311"/>
                    <a:pt x="2043595" y="2627311"/>
                  </a:cubicBezTo>
                  <a:lnTo>
                    <a:pt x="53000" y="2627311"/>
                  </a:lnTo>
                  <a:cubicBezTo>
                    <a:pt x="38944" y="2627311"/>
                    <a:pt x="25463" y="2621727"/>
                    <a:pt x="15523" y="2611787"/>
                  </a:cubicBezTo>
                  <a:cubicBezTo>
                    <a:pt x="5584" y="2601848"/>
                    <a:pt x="0" y="2588367"/>
                    <a:pt x="0" y="2574310"/>
                  </a:cubicBezTo>
                  <a:lnTo>
                    <a:pt x="0" y="53000"/>
                  </a:lnTo>
                  <a:cubicBezTo>
                    <a:pt x="0" y="38944"/>
                    <a:pt x="5584" y="25463"/>
                    <a:pt x="15523" y="15523"/>
                  </a:cubicBezTo>
                  <a:cubicBezTo>
                    <a:pt x="25463" y="5584"/>
                    <a:pt x="38944" y="0"/>
                    <a:pt x="53000" y="0"/>
                  </a:cubicBezTo>
                  <a:close/>
                </a:path>
              </a:pathLst>
            </a:custGeom>
            <a:solidFill>
              <a:srgbClr val="6E90A1"/>
            </a:solidFill>
          </p:spPr>
        </p:sp>
        <p:sp>
          <p:nvSpPr>
            <p:cNvPr name="TextBox 4" id="4"/>
            <p:cNvSpPr txBox="true"/>
            <p:nvPr/>
          </p:nvSpPr>
          <p:spPr>
            <a:xfrm>
              <a:off x="0" y="-38100"/>
              <a:ext cx="2096595" cy="2665411"/>
            </a:xfrm>
            <a:prstGeom prst="rect">
              <a:avLst/>
            </a:prstGeom>
          </p:spPr>
          <p:txBody>
            <a:bodyPr anchor="ctr" rtlCol="false" tIns="51029" lIns="51029" bIns="51029" rIns="51029"/>
            <a:lstStyle/>
            <a:p>
              <a:pPr algn="ctr">
                <a:lnSpc>
                  <a:spcPts val="2659"/>
                </a:lnSpc>
                <a:spcBef>
                  <a:spcPct val="0"/>
                </a:spcBef>
              </a:pPr>
              <a:r>
                <a:rPr lang="en-US" sz="1899">
                  <a:solidFill>
                    <a:srgbClr val="6E90A1"/>
                  </a:solidFill>
                  <a:latin typeface="Glacial Indifference"/>
                  <a:ea typeface="Glacial Indifference"/>
                  <a:cs typeface="Glacial Indifference"/>
                  <a:sym typeface="Glacial Indifference"/>
                </a:rPr>
                <a:t>Barcha tirik mavjudotlarga xos bo'lgani kabi insonni ham farzandni dunyoga keltirishi uning tabiiy biologik vazifasidir. Faqat insongagina xos bo'lgan ikkinchi asosiy vazifa shu dunyoga kelgan farzandlarni jamiyat el yurt uchun xizmat qiladigan inson qilib tarbiyalash uning ijtimoiy vazifasidir. Ko'rinib turibdiki, oila tarbiyasi ota onaning </a:t>
              </a:r>
              <a:r>
                <a:rPr lang="en-US" sz="1899" u="sng">
                  <a:solidFill>
                    <a:srgbClr val="6E90A1"/>
                  </a:solidFill>
                  <a:latin typeface="Glacial Indifference"/>
                  <a:ea typeface="Glacial Indifference"/>
                  <a:cs typeface="Glacial Indifference"/>
                  <a:sym typeface="Glacial Indifference"/>
                  <a:hlinkClick r:id="rId2" tooltip="https://muhaz.org/amaliy-matematika-v6.html"/>
                </a:rPr>
                <a:t>shaxsiy ishi emas balki</a:t>
              </a:r>
              <a:r>
                <a:rPr lang="en-US" sz="1899">
                  <a:solidFill>
                    <a:srgbClr val="6E90A1"/>
                  </a:solidFill>
                  <a:latin typeface="Glacial Indifference"/>
                  <a:ea typeface="Glacial Indifference"/>
                  <a:cs typeface="Glacial Indifference"/>
                  <a:sym typeface="Glacial Indifference"/>
                </a:rPr>
                <a:t>, davlat jamiyat oldidagi burchi hamdir, chunki bola qobil bo'lib o'ssa undan nafaqat ota-ona, </a:t>
              </a:r>
              <a:r>
                <a:rPr lang="en-US" sz="1899" u="sng">
                  <a:solidFill>
                    <a:srgbClr val="6E90A1"/>
                  </a:solidFill>
                  <a:latin typeface="Glacial Indifference"/>
                  <a:ea typeface="Glacial Indifference"/>
                  <a:cs typeface="Glacial Indifference"/>
                  <a:sym typeface="Glacial Indifference"/>
                  <a:hlinkClick r:id="rId3" tooltip="https://muhaz.org/1qutadgu-biligda-obraz-va-timsollar.html"/>
                </a:rPr>
                <a:t>balki butun el yurt</a:t>
              </a:r>
              <a:r>
                <a:rPr lang="en-US" sz="1899">
                  <a:solidFill>
                    <a:srgbClr val="6E90A1"/>
                  </a:solidFill>
                  <a:latin typeface="Glacial Indifference"/>
                  <a:ea typeface="Glacial Indifference"/>
                  <a:cs typeface="Glacial Indifference"/>
                  <a:sym typeface="Glacial Indifference"/>
                </a:rPr>
                <a:t>, mahalla kuy davlat ham manfaatdor bo'ladi.</a:t>
              </a:r>
            </a:p>
          </p:txBody>
        </p:sp>
      </p:grpSp>
      <p:sp>
        <p:nvSpPr>
          <p:cNvPr name="Freeform 5" id="5"/>
          <p:cNvSpPr/>
          <p:nvPr/>
        </p:nvSpPr>
        <p:spPr>
          <a:xfrm flipH="false" flipV="false" rot="0">
            <a:off x="2346125" y="1056786"/>
            <a:ext cx="4985791" cy="8173427"/>
          </a:xfrm>
          <a:custGeom>
            <a:avLst/>
            <a:gdLst/>
            <a:ahLst/>
            <a:cxnLst/>
            <a:rect r="r" b="b" t="t" l="l"/>
            <a:pathLst>
              <a:path h="8173427" w="4985791">
                <a:moveTo>
                  <a:pt x="0" y="0"/>
                </a:moveTo>
                <a:lnTo>
                  <a:pt x="4985791" y="0"/>
                </a:lnTo>
                <a:lnTo>
                  <a:pt x="4985791" y="8173428"/>
                </a:lnTo>
                <a:lnTo>
                  <a:pt x="0" y="8173428"/>
                </a:lnTo>
                <a:lnTo>
                  <a:pt x="0" y="0"/>
                </a:lnTo>
                <a:close/>
              </a:path>
            </a:pathLst>
          </a:custGeom>
          <a:blipFill>
            <a:blip r:embed="rId4"/>
            <a:stretch>
              <a:fillRect l="0" t="0" r="0" b="0"/>
            </a:stretch>
          </a:blipFill>
        </p:spPr>
      </p:sp>
      <p:sp>
        <p:nvSpPr>
          <p:cNvPr name="Freeform 6" id="6"/>
          <p:cNvSpPr/>
          <p:nvPr/>
        </p:nvSpPr>
        <p:spPr>
          <a:xfrm flipH="false" flipV="false" rot="-3439461">
            <a:off x="-3540561" y="718755"/>
            <a:ext cx="7096865" cy="4701673"/>
          </a:xfrm>
          <a:custGeom>
            <a:avLst/>
            <a:gdLst/>
            <a:ahLst/>
            <a:cxnLst/>
            <a:rect r="r" b="b" t="t" l="l"/>
            <a:pathLst>
              <a:path h="4701673" w="7096865">
                <a:moveTo>
                  <a:pt x="0" y="0"/>
                </a:moveTo>
                <a:lnTo>
                  <a:pt x="7096864" y="0"/>
                </a:lnTo>
                <a:lnTo>
                  <a:pt x="7096864" y="4701673"/>
                </a:lnTo>
                <a:lnTo>
                  <a:pt x="0" y="47016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8207479" y="3611761"/>
            <a:ext cx="730242" cy="650579"/>
          </a:xfrm>
          <a:custGeom>
            <a:avLst/>
            <a:gdLst/>
            <a:ahLst/>
            <a:cxnLst/>
            <a:rect r="r" b="b" t="t" l="l"/>
            <a:pathLst>
              <a:path h="650579" w="730242">
                <a:moveTo>
                  <a:pt x="0" y="0"/>
                </a:moveTo>
                <a:lnTo>
                  <a:pt x="730242" y="0"/>
                </a:lnTo>
                <a:lnTo>
                  <a:pt x="730242" y="650579"/>
                </a:lnTo>
                <a:lnTo>
                  <a:pt x="0" y="6505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2998699" y="1977101"/>
            <a:ext cx="730242" cy="650579"/>
          </a:xfrm>
          <a:custGeom>
            <a:avLst/>
            <a:gdLst/>
            <a:ahLst/>
            <a:cxnLst/>
            <a:rect r="r" b="b" t="t" l="l"/>
            <a:pathLst>
              <a:path h="650579" w="730242">
                <a:moveTo>
                  <a:pt x="0" y="0"/>
                </a:moveTo>
                <a:lnTo>
                  <a:pt x="730242" y="0"/>
                </a:lnTo>
                <a:lnTo>
                  <a:pt x="730242" y="650579"/>
                </a:lnTo>
                <a:lnTo>
                  <a:pt x="0" y="6505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0296491" y="1093519"/>
            <a:ext cx="5557295" cy="8034388"/>
          </a:xfrm>
          <a:prstGeom prst="rect">
            <a:avLst/>
          </a:prstGeom>
        </p:spPr>
        <p:txBody>
          <a:bodyPr anchor="t" rtlCol="false" tIns="0" lIns="0" bIns="0" rIns="0">
            <a:spAutoFit/>
          </a:bodyPr>
          <a:lstStyle/>
          <a:p>
            <a:pPr algn="ctr">
              <a:lnSpc>
                <a:spcPts val="3728"/>
              </a:lnSpc>
            </a:pPr>
            <a:r>
              <a:rPr lang="en-US" b="true" sz="2663" i="true">
                <a:solidFill>
                  <a:srgbClr val="FFFFFF"/>
                </a:solidFill>
                <a:latin typeface="Open Sans Bold Italics"/>
                <a:ea typeface="Open Sans Bold Italics"/>
                <a:cs typeface="Open Sans Bold Italics"/>
                <a:sym typeface="Open Sans Bold Italics"/>
              </a:rPr>
              <a:t>Barcha tirik mavjudotlarga xos bo'lgani kabi insonni ham farzandni dunyoga keltirishi uning tabiiy biologik vazifasidir. Faqat insongagina xos bo'lgan ikkinchi asosiy vazifa shu dunyoga kelgan farzandlarni jamiyat el yurt uchun xizmat qiladigan inson qilib tarbiyalash uning ijtimoiy vazifasidir. Ko'rinib turibdiki, oila tarbiyasi ota onaning </a:t>
            </a:r>
            <a:r>
              <a:rPr lang="en-US" b="true" sz="2663" i="true" u="sng">
                <a:solidFill>
                  <a:srgbClr val="FFFFFF"/>
                </a:solidFill>
                <a:latin typeface="Open Sans Bold Italics"/>
                <a:ea typeface="Open Sans Bold Italics"/>
                <a:cs typeface="Open Sans Bold Italics"/>
                <a:sym typeface="Open Sans Bold Italics"/>
                <a:hlinkClick r:id="rId9" tooltip="https://muhaz.org/amaliy-matematika-v6.html"/>
              </a:rPr>
              <a:t>shaxsiy ishi emas balki</a:t>
            </a:r>
            <a:r>
              <a:rPr lang="en-US" b="true" sz="2663" i="true">
                <a:solidFill>
                  <a:srgbClr val="FFFFFF"/>
                </a:solidFill>
                <a:latin typeface="Open Sans Bold Italics"/>
                <a:ea typeface="Open Sans Bold Italics"/>
                <a:cs typeface="Open Sans Bold Italics"/>
                <a:sym typeface="Open Sans Bold Italics"/>
              </a:rPr>
              <a:t>, davlat jamiyat oldidagi burchi hamdir, chunki bola qobil bo'lib o'ssa undan nafaqat ota-ona, </a:t>
            </a:r>
            <a:r>
              <a:rPr lang="en-US" b="true" sz="2663" i="true" u="sng">
                <a:solidFill>
                  <a:srgbClr val="FFFFFF"/>
                </a:solidFill>
                <a:latin typeface="Open Sans Bold Italics"/>
                <a:ea typeface="Open Sans Bold Italics"/>
                <a:cs typeface="Open Sans Bold Italics"/>
                <a:sym typeface="Open Sans Bold Italics"/>
                <a:hlinkClick r:id="rId10" tooltip="https://muhaz.org/1qutadgu-biligda-obraz-va-timsollar.html"/>
              </a:rPr>
              <a:t>balki butun el yurt</a:t>
            </a:r>
            <a:r>
              <a:rPr lang="en-US" b="true" sz="2663" i="true">
                <a:solidFill>
                  <a:srgbClr val="FFFFFF"/>
                </a:solidFill>
                <a:latin typeface="Open Sans Bold Italics"/>
                <a:ea typeface="Open Sans Bold Italics"/>
                <a:cs typeface="Open Sans Bold Italics"/>
                <a:sym typeface="Open Sans Bold Italics"/>
              </a:rPr>
              <a:t>, mahalla kuy davlat ham manfaatdor bo'ladi.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8E3"/>
        </a:solidFill>
      </p:bgPr>
    </p:bg>
    <p:spTree>
      <p:nvGrpSpPr>
        <p:cNvPr id="1" name=""/>
        <p:cNvGrpSpPr/>
        <p:nvPr/>
      </p:nvGrpSpPr>
      <p:grpSpPr>
        <a:xfrm>
          <a:off x="0" y="0"/>
          <a:ext cx="0" cy="0"/>
          <a:chOff x="0" y="0"/>
          <a:chExt cx="0" cy="0"/>
        </a:xfrm>
      </p:grpSpPr>
      <p:grpSp>
        <p:nvGrpSpPr>
          <p:cNvPr name="Group 2" id="2"/>
          <p:cNvGrpSpPr/>
          <p:nvPr/>
        </p:nvGrpSpPr>
        <p:grpSpPr>
          <a:xfrm rot="0">
            <a:off x="1357554" y="8946420"/>
            <a:ext cx="6895892" cy="2093344"/>
            <a:chOff x="0" y="0"/>
            <a:chExt cx="1816202" cy="551333"/>
          </a:xfrm>
        </p:grpSpPr>
        <p:sp>
          <p:nvSpPr>
            <p:cNvPr name="Freeform 3" id="3"/>
            <p:cNvSpPr/>
            <p:nvPr/>
          </p:nvSpPr>
          <p:spPr>
            <a:xfrm flipH="false" flipV="false" rot="0">
              <a:off x="0" y="0"/>
              <a:ext cx="1816202" cy="551333"/>
            </a:xfrm>
            <a:custGeom>
              <a:avLst/>
              <a:gdLst/>
              <a:ahLst/>
              <a:cxnLst/>
              <a:rect r="r" b="b" t="t" l="l"/>
              <a:pathLst>
                <a:path h="551333" w="1816202">
                  <a:moveTo>
                    <a:pt x="908101" y="0"/>
                  </a:moveTo>
                  <a:cubicBezTo>
                    <a:pt x="406571" y="0"/>
                    <a:pt x="0" y="123420"/>
                    <a:pt x="0" y="275667"/>
                  </a:cubicBezTo>
                  <a:cubicBezTo>
                    <a:pt x="0" y="427913"/>
                    <a:pt x="406571" y="551333"/>
                    <a:pt x="908101" y="551333"/>
                  </a:cubicBezTo>
                  <a:cubicBezTo>
                    <a:pt x="1409631" y="551333"/>
                    <a:pt x="1816202" y="427913"/>
                    <a:pt x="1816202" y="275667"/>
                  </a:cubicBezTo>
                  <a:cubicBezTo>
                    <a:pt x="1816202" y="123420"/>
                    <a:pt x="1409631" y="0"/>
                    <a:pt x="908101" y="0"/>
                  </a:cubicBezTo>
                  <a:close/>
                </a:path>
              </a:pathLst>
            </a:custGeom>
            <a:solidFill>
              <a:srgbClr val="372A28">
                <a:alpha val="14902"/>
              </a:srgbClr>
            </a:solidFill>
          </p:spPr>
        </p:sp>
        <p:sp>
          <p:nvSpPr>
            <p:cNvPr name="TextBox 4" id="4"/>
            <p:cNvSpPr txBox="true"/>
            <p:nvPr/>
          </p:nvSpPr>
          <p:spPr>
            <a:xfrm>
              <a:off x="170269" y="13587"/>
              <a:ext cx="1475664" cy="486058"/>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780857" y="5637682"/>
            <a:ext cx="5989460" cy="4649318"/>
          </a:xfrm>
          <a:custGeom>
            <a:avLst/>
            <a:gdLst/>
            <a:ahLst/>
            <a:cxnLst/>
            <a:rect r="r" b="b" t="t" l="l"/>
            <a:pathLst>
              <a:path h="4649318" w="5989460">
                <a:moveTo>
                  <a:pt x="0" y="0"/>
                </a:moveTo>
                <a:lnTo>
                  <a:pt x="5989460" y="0"/>
                </a:lnTo>
                <a:lnTo>
                  <a:pt x="5989460" y="4649318"/>
                </a:lnTo>
                <a:lnTo>
                  <a:pt x="0" y="4649318"/>
                </a:lnTo>
                <a:lnTo>
                  <a:pt x="0" y="0"/>
                </a:lnTo>
                <a:close/>
              </a:path>
            </a:pathLst>
          </a:custGeom>
          <a:blipFill>
            <a:blip r:embed="rId2"/>
            <a:stretch>
              <a:fillRect l="0" t="0" r="0" b="0"/>
            </a:stretch>
          </a:blipFill>
        </p:spPr>
      </p:sp>
      <p:sp>
        <p:nvSpPr>
          <p:cNvPr name="Freeform 6" id="6"/>
          <p:cNvSpPr/>
          <p:nvPr/>
        </p:nvSpPr>
        <p:spPr>
          <a:xfrm flipH="false" flipV="false" rot="0">
            <a:off x="10326446" y="8347281"/>
            <a:ext cx="6355646" cy="5384966"/>
          </a:xfrm>
          <a:custGeom>
            <a:avLst/>
            <a:gdLst/>
            <a:ahLst/>
            <a:cxnLst/>
            <a:rect r="r" b="b" t="t" l="l"/>
            <a:pathLst>
              <a:path h="5384966" w="6355646">
                <a:moveTo>
                  <a:pt x="0" y="0"/>
                </a:moveTo>
                <a:lnTo>
                  <a:pt x="6355646" y="0"/>
                </a:lnTo>
                <a:lnTo>
                  <a:pt x="6355646" y="5384966"/>
                </a:lnTo>
                <a:lnTo>
                  <a:pt x="0" y="53849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9232375" y="570278"/>
            <a:ext cx="7449717" cy="8688022"/>
            <a:chOff x="0" y="0"/>
            <a:chExt cx="2096595" cy="2445095"/>
          </a:xfrm>
        </p:grpSpPr>
        <p:sp>
          <p:nvSpPr>
            <p:cNvPr name="Freeform 8" id="8"/>
            <p:cNvSpPr/>
            <p:nvPr/>
          </p:nvSpPr>
          <p:spPr>
            <a:xfrm flipH="false" flipV="false" rot="0">
              <a:off x="0" y="0"/>
              <a:ext cx="2096595" cy="2445095"/>
            </a:xfrm>
            <a:custGeom>
              <a:avLst/>
              <a:gdLst/>
              <a:ahLst/>
              <a:cxnLst/>
              <a:rect r="r" b="b" t="t" l="l"/>
              <a:pathLst>
                <a:path h="2445095" w="2096595">
                  <a:moveTo>
                    <a:pt x="53000" y="0"/>
                  </a:moveTo>
                  <a:lnTo>
                    <a:pt x="2043595" y="0"/>
                  </a:lnTo>
                  <a:cubicBezTo>
                    <a:pt x="2057651" y="0"/>
                    <a:pt x="2071132" y="5584"/>
                    <a:pt x="2081072" y="15523"/>
                  </a:cubicBezTo>
                  <a:cubicBezTo>
                    <a:pt x="2091011" y="25463"/>
                    <a:pt x="2096595" y="38944"/>
                    <a:pt x="2096595" y="53000"/>
                  </a:cubicBezTo>
                  <a:lnTo>
                    <a:pt x="2096595" y="2392094"/>
                  </a:lnTo>
                  <a:cubicBezTo>
                    <a:pt x="2096595" y="2406151"/>
                    <a:pt x="2091011" y="2419632"/>
                    <a:pt x="2081072" y="2429571"/>
                  </a:cubicBezTo>
                  <a:cubicBezTo>
                    <a:pt x="2071132" y="2439511"/>
                    <a:pt x="2057651" y="2445095"/>
                    <a:pt x="2043595" y="2445095"/>
                  </a:cubicBezTo>
                  <a:lnTo>
                    <a:pt x="53000" y="2445095"/>
                  </a:lnTo>
                  <a:cubicBezTo>
                    <a:pt x="38944" y="2445095"/>
                    <a:pt x="25463" y="2439511"/>
                    <a:pt x="15523" y="2429571"/>
                  </a:cubicBezTo>
                  <a:cubicBezTo>
                    <a:pt x="5584" y="2419632"/>
                    <a:pt x="0" y="2406151"/>
                    <a:pt x="0" y="2392094"/>
                  </a:cubicBezTo>
                  <a:lnTo>
                    <a:pt x="0" y="53000"/>
                  </a:lnTo>
                  <a:cubicBezTo>
                    <a:pt x="0" y="38944"/>
                    <a:pt x="5584" y="25463"/>
                    <a:pt x="15523" y="15523"/>
                  </a:cubicBezTo>
                  <a:cubicBezTo>
                    <a:pt x="25463" y="5584"/>
                    <a:pt x="38944" y="0"/>
                    <a:pt x="53000" y="0"/>
                  </a:cubicBezTo>
                  <a:close/>
                </a:path>
              </a:pathLst>
            </a:custGeom>
            <a:solidFill>
              <a:srgbClr val="6E90A1"/>
            </a:solidFill>
          </p:spPr>
        </p:sp>
        <p:sp>
          <p:nvSpPr>
            <p:cNvPr name="TextBox 9" id="9"/>
            <p:cNvSpPr txBox="true"/>
            <p:nvPr/>
          </p:nvSpPr>
          <p:spPr>
            <a:xfrm>
              <a:off x="0" y="-38100"/>
              <a:ext cx="2096595" cy="2483195"/>
            </a:xfrm>
            <a:prstGeom prst="rect">
              <a:avLst/>
            </a:prstGeom>
          </p:spPr>
          <p:txBody>
            <a:bodyPr anchor="ctr" rtlCol="false" tIns="51029" lIns="51029" bIns="51029" rIns="51029"/>
            <a:lstStyle/>
            <a:p>
              <a:pPr algn="ctr">
                <a:lnSpc>
                  <a:spcPts val="2659"/>
                </a:lnSpc>
                <a:spcBef>
                  <a:spcPct val="0"/>
                </a:spcBef>
              </a:pPr>
            </a:p>
          </p:txBody>
        </p:sp>
      </p:grpSp>
      <p:sp>
        <p:nvSpPr>
          <p:cNvPr name="TextBox 10" id="10"/>
          <p:cNvSpPr txBox="true"/>
          <p:nvPr/>
        </p:nvSpPr>
        <p:spPr>
          <a:xfrm rot="0">
            <a:off x="9725222" y="1293668"/>
            <a:ext cx="6406664" cy="7398422"/>
          </a:xfrm>
          <a:prstGeom prst="rect">
            <a:avLst/>
          </a:prstGeom>
        </p:spPr>
        <p:txBody>
          <a:bodyPr anchor="t" rtlCol="false" tIns="0" lIns="0" bIns="0" rIns="0">
            <a:spAutoFit/>
          </a:bodyPr>
          <a:lstStyle/>
          <a:p>
            <a:pPr algn="ctr">
              <a:lnSpc>
                <a:spcPts val="3440"/>
              </a:lnSpc>
            </a:pPr>
            <a:r>
              <a:rPr lang="en-US" b="true" sz="2457" i="true">
                <a:solidFill>
                  <a:srgbClr val="FFFFFF"/>
                </a:solidFill>
                <a:latin typeface="Open Sans Bold Italics"/>
                <a:ea typeface="Open Sans Bold Italics"/>
                <a:cs typeface="Open Sans Bold Italics"/>
                <a:sym typeface="Open Sans Bold Italics"/>
              </a:rPr>
              <a:t>Agar bola noqobil bo'lib o'ssa, undan faqat ota-ona oilagina emas, balki el, yurt, jamiyat, davlat ham aziyat chekadi. Shuning uchun ham oilaviy tarbiya muhim siyosiy ahamiyatga ega bo'lib, tarbiya tizimida asosiy markaziy o'rinni </a:t>
            </a:r>
            <a:r>
              <a:rPr lang="en-US" b="true" sz="2457" i="true" u="sng">
                <a:solidFill>
                  <a:srgbClr val="FFFFFF"/>
                </a:solidFill>
                <a:latin typeface="Open Sans Bold Italics"/>
                <a:ea typeface="Open Sans Bold Italics"/>
                <a:cs typeface="Open Sans Bold Italics"/>
                <a:sym typeface="Open Sans Bold Italics"/>
                <a:hlinkClick r:id="rId5" tooltip="https://muhaz.org/toshkent-viloyati-chirchiq-davlat-pedagogika-inistituti.html"/>
              </a:rPr>
              <a:t>egallaydi</a:t>
            </a:r>
            <a:r>
              <a:rPr lang="en-US" b="true" sz="2457" i="true">
                <a:solidFill>
                  <a:srgbClr val="FFFFFF"/>
                </a:solidFill>
                <a:latin typeface="Open Sans Bold Italics"/>
                <a:ea typeface="Open Sans Bold Italics"/>
                <a:cs typeface="Open Sans Bold Italics"/>
                <a:sym typeface="Open Sans Bold Italics"/>
              </a:rPr>
              <a:t>, chunki xohlagan tarbiya turini olsak–axloqiy tarbiya, mehnat tarbiyasi, estetik tarbiya hammasi avvalo, oilada shakllanadi. Demak oila tarbiyaning dastlabki debochasidir. Shuning uchun ham yurtboshimiz oilaviy tarbiyaga alohida e'tiborni qaratib, oilani </a:t>
            </a:r>
            <a:r>
              <a:rPr lang="en-US" b="true" sz="2457" i="true" u="sng">
                <a:solidFill>
                  <a:srgbClr val="FFFFFF"/>
                </a:solidFill>
                <a:latin typeface="Open Sans Bold Italics"/>
                <a:ea typeface="Open Sans Bold Italics"/>
                <a:cs typeface="Open Sans Bold Italics"/>
                <a:sym typeface="Open Sans Bold Italics"/>
                <a:hlinkClick r:id="rId6" tooltip="https://muhaz.org/ozbekiston-respublikasining-alohida-muhofaza-etiladigan-tabiiy.html"/>
              </a:rPr>
              <a:t>ijtimoiy muhofaza qilish</a:t>
            </a:r>
            <a:r>
              <a:rPr lang="en-US" b="true" sz="2457" i="true">
                <a:solidFill>
                  <a:srgbClr val="FFFFFF"/>
                </a:solidFill>
                <a:latin typeface="Open Sans Bold Italics"/>
                <a:ea typeface="Open Sans Bold Italics"/>
                <a:cs typeface="Open Sans Bold Italics"/>
                <a:sym typeface="Open Sans Bold Italics"/>
              </a:rPr>
              <a:t>, oilada yoshlar tarbiyasiga e'tiborni kuchaytirish, oilani huquqiy tamoyillarini kengaytirish kabi masalalar bo'yicha qator huqumatimiz</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8E3"/>
        </a:solidFill>
      </p:bgPr>
    </p:bg>
    <p:spTree>
      <p:nvGrpSpPr>
        <p:cNvPr id="1" name=""/>
        <p:cNvGrpSpPr/>
        <p:nvPr/>
      </p:nvGrpSpPr>
      <p:grpSpPr>
        <a:xfrm>
          <a:off x="0" y="0"/>
          <a:ext cx="0" cy="0"/>
          <a:chOff x="0" y="0"/>
          <a:chExt cx="0" cy="0"/>
        </a:xfrm>
      </p:grpSpPr>
      <p:grpSp>
        <p:nvGrpSpPr>
          <p:cNvPr name="Group 2" id="2"/>
          <p:cNvGrpSpPr/>
          <p:nvPr/>
        </p:nvGrpSpPr>
        <p:grpSpPr>
          <a:xfrm rot="0">
            <a:off x="1962291" y="684995"/>
            <a:ext cx="7449717" cy="8464823"/>
            <a:chOff x="0" y="0"/>
            <a:chExt cx="2096595" cy="2382279"/>
          </a:xfrm>
        </p:grpSpPr>
        <p:sp>
          <p:nvSpPr>
            <p:cNvPr name="Freeform 3" id="3"/>
            <p:cNvSpPr/>
            <p:nvPr/>
          </p:nvSpPr>
          <p:spPr>
            <a:xfrm flipH="false" flipV="false" rot="0">
              <a:off x="0" y="0"/>
              <a:ext cx="2096595" cy="2382279"/>
            </a:xfrm>
            <a:custGeom>
              <a:avLst/>
              <a:gdLst/>
              <a:ahLst/>
              <a:cxnLst/>
              <a:rect r="r" b="b" t="t" l="l"/>
              <a:pathLst>
                <a:path h="2382279" w="2096595">
                  <a:moveTo>
                    <a:pt x="53000" y="0"/>
                  </a:moveTo>
                  <a:lnTo>
                    <a:pt x="2043595" y="0"/>
                  </a:lnTo>
                  <a:cubicBezTo>
                    <a:pt x="2057651" y="0"/>
                    <a:pt x="2071132" y="5584"/>
                    <a:pt x="2081072" y="15523"/>
                  </a:cubicBezTo>
                  <a:cubicBezTo>
                    <a:pt x="2091011" y="25463"/>
                    <a:pt x="2096595" y="38944"/>
                    <a:pt x="2096595" y="53000"/>
                  </a:cubicBezTo>
                  <a:lnTo>
                    <a:pt x="2096595" y="2329279"/>
                  </a:lnTo>
                  <a:cubicBezTo>
                    <a:pt x="2096595" y="2343335"/>
                    <a:pt x="2091011" y="2356816"/>
                    <a:pt x="2081072" y="2366756"/>
                  </a:cubicBezTo>
                  <a:cubicBezTo>
                    <a:pt x="2071132" y="2376695"/>
                    <a:pt x="2057651" y="2382279"/>
                    <a:pt x="2043595" y="2382279"/>
                  </a:cubicBezTo>
                  <a:lnTo>
                    <a:pt x="53000" y="2382279"/>
                  </a:lnTo>
                  <a:cubicBezTo>
                    <a:pt x="38944" y="2382279"/>
                    <a:pt x="25463" y="2376695"/>
                    <a:pt x="15523" y="2366756"/>
                  </a:cubicBezTo>
                  <a:cubicBezTo>
                    <a:pt x="5584" y="2356816"/>
                    <a:pt x="0" y="2343335"/>
                    <a:pt x="0" y="2329279"/>
                  </a:cubicBezTo>
                  <a:lnTo>
                    <a:pt x="0" y="53000"/>
                  </a:lnTo>
                  <a:cubicBezTo>
                    <a:pt x="0" y="38944"/>
                    <a:pt x="5584" y="25463"/>
                    <a:pt x="15523" y="15523"/>
                  </a:cubicBezTo>
                  <a:cubicBezTo>
                    <a:pt x="25463" y="5584"/>
                    <a:pt x="38944" y="0"/>
                    <a:pt x="53000" y="0"/>
                  </a:cubicBezTo>
                  <a:close/>
                </a:path>
              </a:pathLst>
            </a:custGeom>
            <a:solidFill>
              <a:srgbClr val="6E90A1"/>
            </a:solidFill>
          </p:spPr>
        </p:sp>
        <p:sp>
          <p:nvSpPr>
            <p:cNvPr name="TextBox 4" id="4"/>
            <p:cNvSpPr txBox="true"/>
            <p:nvPr/>
          </p:nvSpPr>
          <p:spPr>
            <a:xfrm>
              <a:off x="0" y="-38100"/>
              <a:ext cx="2096595" cy="2420379"/>
            </a:xfrm>
            <a:prstGeom prst="rect">
              <a:avLst/>
            </a:prstGeom>
          </p:spPr>
          <p:txBody>
            <a:bodyPr anchor="ctr" rtlCol="false" tIns="51029" lIns="51029" bIns="51029" rIns="51029"/>
            <a:lstStyle/>
            <a:p>
              <a:pPr algn="ctr">
                <a:lnSpc>
                  <a:spcPts val="2659"/>
                </a:lnSpc>
                <a:spcBef>
                  <a:spcPct val="0"/>
                </a:spcBef>
              </a:pPr>
            </a:p>
          </p:txBody>
        </p:sp>
      </p:grpSp>
      <p:sp>
        <p:nvSpPr>
          <p:cNvPr name="Freeform 5" id="5"/>
          <p:cNvSpPr/>
          <p:nvPr/>
        </p:nvSpPr>
        <p:spPr>
          <a:xfrm flipH="false" flipV="false" rot="-5079927">
            <a:off x="14980048" y="3620406"/>
            <a:ext cx="5464619" cy="4630023"/>
          </a:xfrm>
          <a:custGeom>
            <a:avLst/>
            <a:gdLst/>
            <a:ahLst/>
            <a:cxnLst/>
            <a:rect r="r" b="b" t="t" l="l"/>
            <a:pathLst>
              <a:path h="4630023" w="5464619">
                <a:moveTo>
                  <a:pt x="0" y="0"/>
                </a:moveTo>
                <a:lnTo>
                  <a:pt x="5464619" y="0"/>
                </a:lnTo>
                <a:lnTo>
                  <a:pt x="5464619" y="4630023"/>
                </a:lnTo>
                <a:lnTo>
                  <a:pt x="0" y="4630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513565">
            <a:off x="10492811" y="4924283"/>
            <a:ext cx="555794" cy="1025794"/>
          </a:xfrm>
          <a:custGeom>
            <a:avLst/>
            <a:gdLst/>
            <a:ahLst/>
            <a:cxnLst/>
            <a:rect r="r" b="b" t="t" l="l"/>
            <a:pathLst>
              <a:path h="1025794" w="555794">
                <a:moveTo>
                  <a:pt x="0" y="0"/>
                </a:moveTo>
                <a:lnTo>
                  <a:pt x="555794" y="0"/>
                </a:lnTo>
                <a:lnTo>
                  <a:pt x="555794" y="1025794"/>
                </a:lnTo>
                <a:lnTo>
                  <a:pt x="0" y="10257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248912" y="2929485"/>
            <a:ext cx="6347279" cy="6220334"/>
          </a:xfrm>
          <a:custGeom>
            <a:avLst/>
            <a:gdLst/>
            <a:ahLst/>
            <a:cxnLst/>
            <a:rect r="r" b="b" t="t" l="l"/>
            <a:pathLst>
              <a:path h="6220334" w="6347279">
                <a:moveTo>
                  <a:pt x="0" y="0"/>
                </a:moveTo>
                <a:lnTo>
                  <a:pt x="6347280" y="0"/>
                </a:lnTo>
                <a:lnTo>
                  <a:pt x="6347280" y="6220333"/>
                </a:lnTo>
                <a:lnTo>
                  <a:pt x="0" y="6220333"/>
                </a:lnTo>
                <a:lnTo>
                  <a:pt x="0" y="0"/>
                </a:lnTo>
                <a:close/>
              </a:path>
            </a:pathLst>
          </a:custGeom>
          <a:blipFill>
            <a:blip r:embed="rId6"/>
            <a:stretch>
              <a:fillRect l="0" t="0" r="0" b="0"/>
            </a:stretch>
          </a:blipFill>
        </p:spPr>
      </p:sp>
      <p:sp>
        <p:nvSpPr>
          <p:cNvPr name="TextBox 8" id="8"/>
          <p:cNvSpPr txBox="true"/>
          <p:nvPr/>
        </p:nvSpPr>
        <p:spPr>
          <a:xfrm rot="0">
            <a:off x="9917601" y="505636"/>
            <a:ext cx="7721687" cy="2494827"/>
          </a:xfrm>
          <a:prstGeom prst="rect">
            <a:avLst/>
          </a:prstGeom>
        </p:spPr>
        <p:txBody>
          <a:bodyPr anchor="t" rtlCol="false" tIns="0" lIns="0" bIns="0" rIns="0">
            <a:spAutoFit/>
          </a:bodyPr>
          <a:lstStyle/>
          <a:p>
            <a:pPr algn="ctr">
              <a:lnSpc>
                <a:spcPts val="10014"/>
              </a:lnSpc>
            </a:pPr>
            <a:r>
              <a:rPr lang="en-US" b="true" sz="7153" i="true">
                <a:solidFill>
                  <a:srgbClr val="372A28"/>
                </a:solidFill>
                <a:latin typeface="Open Sans Bold Italics"/>
                <a:ea typeface="Open Sans Bold Italics"/>
                <a:cs typeface="Open Sans Bold Italics"/>
                <a:sym typeface="Open Sans Bold Italics"/>
              </a:rPr>
              <a:t>Islomda farzand tarbiyasi </a:t>
            </a:r>
          </a:p>
        </p:txBody>
      </p:sp>
      <p:sp>
        <p:nvSpPr>
          <p:cNvPr name="TextBox 9" id="9"/>
          <p:cNvSpPr txBox="true"/>
          <p:nvPr/>
        </p:nvSpPr>
        <p:spPr>
          <a:xfrm rot="0">
            <a:off x="2395153" y="1842897"/>
            <a:ext cx="6583993" cy="6082344"/>
          </a:xfrm>
          <a:prstGeom prst="rect">
            <a:avLst/>
          </a:prstGeom>
        </p:spPr>
        <p:txBody>
          <a:bodyPr anchor="t" rtlCol="false" tIns="0" lIns="0" bIns="0" rIns="0">
            <a:spAutoFit/>
          </a:bodyPr>
          <a:lstStyle/>
          <a:p>
            <a:pPr algn="ctr">
              <a:lnSpc>
                <a:spcPts val="4808"/>
              </a:lnSpc>
            </a:pPr>
            <a:r>
              <a:rPr lang="en-US" b="true" sz="3434" i="true">
                <a:solidFill>
                  <a:srgbClr val="FFFFFF"/>
                </a:solidFill>
                <a:latin typeface="Open Sans Bold Italics"/>
                <a:ea typeface="Open Sans Bold Italics"/>
                <a:cs typeface="Open Sans Bold Italics"/>
                <a:sym typeface="Open Sans Bold Italics"/>
              </a:rPr>
              <a:t>Исломда болалар тарбияси ота-онанинг энг масъулиятли ва узоқ давом этадиган бурчларидир. Бошқа бурчлар баъзи ишларни қилиш ёки мулкни сарфлаш билан охирига етади. Аммо тарбия масъулияти бардавом бўлади.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8E3"/>
        </a:solidFill>
      </p:bgPr>
    </p:bg>
    <p:spTree>
      <p:nvGrpSpPr>
        <p:cNvPr id="1" name=""/>
        <p:cNvGrpSpPr/>
        <p:nvPr/>
      </p:nvGrpSpPr>
      <p:grpSpPr>
        <a:xfrm>
          <a:off x="0" y="0"/>
          <a:ext cx="0" cy="0"/>
          <a:chOff x="0" y="0"/>
          <a:chExt cx="0" cy="0"/>
        </a:xfrm>
      </p:grpSpPr>
      <p:sp>
        <p:nvSpPr>
          <p:cNvPr name="Freeform 2" id="2"/>
          <p:cNvSpPr/>
          <p:nvPr/>
        </p:nvSpPr>
        <p:spPr>
          <a:xfrm flipH="true" flipV="false" rot="0">
            <a:off x="9144000" y="2526514"/>
            <a:ext cx="7992999" cy="8229600"/>
          </a:xfrm>
          <a:custGeom>
            <a:avLst/>
            <a:gdLst/>
            <a:ahLst/>
            <a:cxnLst/>
            <a:rect r="r" b="b" t="t" l="l"/>
            <a:pathLst>
              <a:path h="8229600" w="7992999">
                <a:moveTo>
                  <a:pt x="7992999" y="0"/>
                </a:moveTo>
                <a:lnTo>
                  <a:pt x="0" y="0"/>
                </a:lnTo>
                <a:lnTo>
                  <a:pt x="0" y="8229600"/>
                </a:lnTo>
                <a:lnTo>
                  <a:pt x="7992999" y="8229600"/>
                </a:lnTo>
                <a:lnTo>
                  <a:pt x="7992999" y="0"/>
                </a:lnTo>
                <a:close/>
              </a:path>
            </a:pathLst>
          </a:custGeom>
          <a:blipFill>
            <a:blip r:embed="rId2"/>
            <a:stretch>
              <a:fillRect l="0" t="0" r="0" b="0"/>
            </a:stretch>
          </a:blipFill>
        </p:spPr>
      </p:sp>
      <p:sp>
        <p:nvSpPr>
          <p:cNvPr name="TextBox 3" id="3"/>
          <p:cNvSpPr txBox="true"/>
          <p:nvPr/>
        </p:nvSpPr>
        <p:spPr>
          <a:xfrm rot="0">
            <a:off x="2323946" y="2478889"/>
            <a:ext cx="6566072" cy="5762625"/>
          </a:xfrm>
          <a:prstGeom prst="rect">
            <a:avLst/>
          </a:prstGeom>
        </p:spPr>
        <p:txBody>
          <a:bodyPr anchor="t" rtlCol="false" tIns="0" lIns="0" bIns="0" rIns="0">
            <a:spAutoFit/>
          </a:bodyPr>
          <a:lstStyle/>
          <a:p>
            <a:pPr algn="l">
              <a:lnSpc>
                <a:spcPts val="22562"/>
              </a:lnSpc>
            </a:pPr>
            <a:r>
              <a:rPr lang="en-US" sz="18802">
                <a:solidFill>
                  <a:srgbClr val="9B877E"/>
                </a:solidFill>
                <a:latin typeface="Chewy"/>
                <a:ea typeface="Chewy"/>
                <a:cs typeface="Chewy"/>
                <a:sym typeface="Chewy"/>
              </a:rPr>
              <a:t>THANK YOU</a:t>
            </a:r>
          </a:p>
        </p:txBody>
      </p:sp>
      <p:sp>
        <p:nvSpPr>
          <p:cNvPr name="Freeform 4" id="4"/>
          <p:cNvSpPr/>
          <p:nvPr/>
        </p:nvSpPr>
        <p:spPr>
          <a:xfrm flipH="true" flipV="true" rot="0">
            <a:off x="-1703610" y="-2315011"/>
            <a:ext cx="5464619" cy="4630023"/>
          </a:xfrm>
          <a:custGeom>
            <a:avLst/>
            <a:gdLst/>
            <a:ahLst/>
            <a:cxnLst/>
            <a:rect r="r" b="b" t="t" l="l"/>
            <a:pathLst>
              <a:path h="4630023" w="5464619">
                <a:moveTo>
                  <a:pt x="5464620" y="4630022"/>
                </a:moveTo>
                <a:lnTo>
                  <a:pt x="0" y="4630022"/>
                </a:lnTo>
                <a:lnTo>
                  <a:pt x="0" y="0"/>
                </a:lnTo>
                <a:lnTo>
                  <a:pt x="5464620" y="0"/>
                </a:lnTo>
                <a:lnTo>
                  <a:pt x="5464620" y="463002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true" rot="0">
            <a:off x="14005165" y="-2315011"/>
            <a:ext cx="5464619" cy="4630023"/>
          </a:xfrm>
          <a:custGeom>
            <a:avLst/>
            <a:gdLst/>
            <a:ahLst/>
            <a:cxnLst/>
            <a:rect r="r" b="b" t="t" l="l"/>
            <a:pathLst>
              <a:path h="4630023" w="5464619">
                <a:moveTo>
                  <a:pt x="0" y="4630022"/>
                </a:moveTo>
                <a:lnTo>
                  <a:pt x="5464619" y="4630022"/>
                </a:lnTo>
                <a:lnTo>
                  <a:pt x="5464619" y="0"/>
                </a:lnTo>
                <a:lnTo>
                  <a:pt x="0" y="0"/>
                </a:lnTo>
                <a:lnTo>
                  <a:pt x="0" y="463002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668473" y="3015435"/>
            <a:ext cx="994900" cy="699356"/>
          </a:xfrm>
          <a:custGeom>
            <a:avLst/>
            <a:gdLst/>
            <a:ahLst/>
            <a:cxnLst/>
            <a:rect r="r" b="b" t="t" l="l"/>
            <a:pathLst>
              <a:path h="699356" w="994900">
                <a:moveTo>
                  <a:pt x="0" y="0"/>
                </a:moveTo>
                <a:lnTo>
                  <a:pt x="994899" y="0"/>
                </a:lnTo>
                <a:lnTo>
                  <a:pt x="994899" y="699356"/>
                </a:lnTo>
                <a:lnTo>
                  <a:pt x="0" y="6993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513565">
            <a:off x="8090326" y="7896312"/>
            <a:ext cx="555794" cy="1025794"/>
          </a:xfrm>
          <a:custGeom>
            <a:avLst/>
            <a:gdLst/>
            <a:ahLst/>
            <a:cxnLst/>
            <a:rect r="r" b="b" t="t" l="l"/>
            <a:pathLst>
              <a:path h="1025794" w="555794">
                <a:moveTo>
                  <a:pt x="0" y="0"/>
                </a:moveTo>
                <a:lnTo>
                  <a:pt x="555793" y="0"/>
                </a:lnTo>
                <a:lnTo>
                  <a:pt x="555793" y="1025794"/>
                </a:lnTo>
                <a:lnTo>
                  <a:pt x="0" y="10257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DAGZGDPxZa0</dc:identifier>
  <dcterms:modified xsi:type="dcterms:W3CDTF">2011-08-01T06:04:30Z</dcterms:modified>
  <cp:revision>1</cp:revision>
  <dc:title>Oilada tarbiya asoslari</dc:title>
</cp:coreProperties>
</file>