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Gelasio Semi Bold"/>
      <p:regular r:id="rId15"/>
    </p:embeddedFont>
    <p:embeddedFont>
      <p:font typeface="Gelasio Semi Bold"/>
      <p:regular r:id="rId16"/>
    </p:embeddedFont>
    <p:embeddedFont>
      <p:font typeface="Gelasio Semi Bold"/>
      <p:regular r:id="rId17"/>
    </p:embeddedFont>
    <p:embeddedFont>
      <p:font typeface="Gelasio Semi Bold"/>
      <p:regular r:id="rId18"/>
    </p:embeddedFont>
    <p:embeddedFont>
      <p:font typeface="Gelasio"/>
      <p:regular r:id="rId19"/>
    </p:embeddedFont>
    <p:embeddedFont>
      <p:font typeface="Gelasio"/>
      <p:regular r:id="rId20"/>
    </p:embeddedFont>
    <p:embeddedFont>
      <p:font typeface="Gelasio"/>
      <p:regular r:id="rId21"/>
    </p:embeddedFont>
    <p:embeddedFont>
      <p:font typeface="Gelasio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17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6965" y="558284"/>
            <a:ext cx="7722870" cy="5252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6850"/>
              </a:lnSpc>
              <a:buNone/>
            </a:pPr>
            <a:r>
              <a:rPr lang="en-US" sz="55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Interaktiv ta`lim platformalarini bemor bolalarni o'qitish va rivojlantirishdagi ahamiyati</a:t>
            </a:r>
            <a:endParaRPr lang="en-US" sz="5500" dirty="0"/>
          </a:p>
        </p:txBody>
      </p:sp>
      <p:sp>
        <p:nvSpPr>
          <p:cNvPr id="4" name="Text 1"/>
          <p:cNvSpPr/>
          <p:nvPr/>
        </p:nvSpPr>
        <p:spPr>
          <a:xfrm>
            <a:off x="6196965" y="6115526"/>
            <a:ext cx="7722870" cy="974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Interaktiv ta`lim platformalari bemor bolalarga o'qish, rivojlanish va ijtimoiylashish imkoniyatini yaratadi. Bu platformalar bolalarni o'qitish jarayonini yanada qiziqarli va samarali qilishga yordam beradi.</a:t>
            </a:r>
            <a:endParaRPr lang="en-US" sz="1550" dirty="0"/>
          </a:p>
        </p:txBody>
      </p:sp>
      <p:sp>
        <p:nvSpPr>
          <p:cNvPr id="5" name="Shape 2"/>
          <p:cNvSpPr/>
          <p:nvPr/>
        </p:nvSpPr>
        <p:spPr>
          <a:xfrm>
            <a:off x="6196965" y="7333417"/>
            <a:ext cx="324803" cy="324802"/>
          </a:xfrm>
          <a:prstGeom prst="roundRect">
            <a:avLst>
              <a:gd name="adj" fmla="val 28149721"/>
            </a:avLst>
          </a:prstGeom>
          <a:solidFill>
            <a:srgbClr val="2CDBFD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293406" y="7447002"/>
            <a:ext cx="13180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Gelasio Medium" pitchFamily="34" charset="0"/>
                <a:ea typeface="Gelasio Medium" pitchFamily="34" charset="-122"/>
                <a:cs typeface="Gelasio Medium" pitchFamily="34" charset="-120"/>
              </a:rPr>
              <a:t>RT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623209" y="7318296"/>
            <a:ext cx="2957036" cy="355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950" b="1" dirty="0">
                <a:solidFill>
                  <a:srgbClr val="746558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by Ruhshona  Tohirova</a:t>
            </a:r>
            <a:endParaRPr lang="en-US" sz="1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9828" y="759738"/>
            <a:ext cx="7637145" cy="2690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250"/>
              </a:lnSpc>
              <a:buNone/>
            </a:pPr>
            <a:r>
              <a:rPr lang="en-US" sz="4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Bemor bolalar uchun interaktiv ta`lim platformalarining afzalliklari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39828" y="4015621"/>
            <a:ext cx="484346" cy="484346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6405801" y="4096345"/>
            <a:ext cx="152281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6939439" y="4015621"/>
            <a:ext cx="2879884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Individual yondashuv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6939439" y="4481036"/>
            <a:ext cx="3011329" cy="1377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Har bir bolaning o'ziga xos ehtiyojlarini hisobga olib, o'quv jarayonini sozlash imkonini beradi.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10166033" y="4015621"/>
            <a:ext cx="484346" cy="484346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9" name="Text 6"/>
          <p:cNvSpPr/>
          <p:nvPr/>
        </p:nvSpPr>
        <p:spPr>
          <a:xfrm>
            <a:off x="10310336" y="4096345"/>
            <a:ext cx="195620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10865644" y="4015621"/>
            <a:ext cx="2690812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Motivatsiya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10865644" y="4481036"/>
            <a:ext cx="3011329" cy="1377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Bolalarni o'rganishga rag'batlantiradi, chunki ular o'yinlar va qiziqarli vazifalarni bajaradilar.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6239828" y="6315789"/>
            <a:ext cx="484346" cy="484346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3" name="Text 10"/>
          <p:cNvSpPr/>
          <p:nvPr/>
        </p:nvSpPr>
        <p:spPr>
          <a:xfrm>
            <a:off x="6384727" y="6396514"/>
            <a:ext cx="19454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6939439" y="6315789"/>
            <a:ext cx="2690812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Qiziqarli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6939439" y="6781205"/>
            <a:ext cx="6937534" cy="688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Bolalarni o'qish jarayoniga jalb qiladi, ularni yaxshi kayfiyatda va qulay muhitda saqlaydi.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979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Interaktiv ta`lim platformalarida mavjud metodlar va yondashuvlar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43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Gamifikatsiya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547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O'yin mexanizmlarini o'quv jarayoniga qo'llash.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174331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Virtual va kengaytirilgan haqiqat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510980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Real dunyo tajribasi bilan virtual dunyoni birlashtirish.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174331"/>
            <a:ext cx="32923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Moslashuvchan o'qitish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75547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Har bir bolaning o'quv tezligiga qarab materialni sozlash.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065" y="562332"/>
            <a:ext cx="7717869" cy="1909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000"/>
              </a:lnSpc>
              <a:buNone/>
            </a:pPr>
            <a:r>
              <a:rPr lang="en-US" sz="40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Bemor bolalar uchun mashqlarni interaktiv platformaga moslashtirish</a:t>
            </a:r>
            <a:endParaRPr lang="en-US" sz="40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5" y="2777728"/>
            <a:ext cx="1018699" cy="16298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37278" y="2981444"/>
            <a:ext cx="2546747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Mashqlarni tanlash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037278" y="3421856"/>
            <a:ext cx="6393656" cy="651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Bemorning yoshini, qobiliyatini va ehtiyojlarini hisobga olib, tegishli mashqlar tanlanadi.</a:t>
            </a:r>
            <a:endParaRPr lang="en-US" sz="16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5" y="4407575"/>
            <a:ext cx="1018699" cy="162984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37278" y="4611291"/>
            <a:ext cx="4499372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Qiyinchilik darajasini moslashtirish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037278" y="5051703"/>
            <a:ext cx="6393656" cy="651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Bolalar o'sgan sari, mashqlar qiyinchilik darajasini oshirib borish mumkin.</a:t>
            </a:r>
            <a:endParaRPr lang="en-US" sz="16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65" y="6037421"/>
            <a:ext cx="1018699" cy="162984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37278" y="6241137"/>
            <a:ext cx="2546747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Vizualizatsiya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037278" y="6681549"/>
            <a:ext cx="6393656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Mashqlarni ko'rgazmali qilib, bolalarga tushunarli qilish kerak.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18843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Interaktiv ta`lim platformalarining bilim va ko'nikmalarni kuchaytirishdagi roli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4394121"/>
            <a:ext cx="7556421" cy="2616518"/>
          </a:xfrm>
          <a:prstGeom prst="roundRect">
            <a:avLst>
              <a:gd name="adj" fmla="val 130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4401741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4624" y="454544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Bilim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9024" y="454544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Ko'nikmalar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7810" y="5052060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514624" y="519576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Tillarni o'rganish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89024" y="519576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Muammo hal qilish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810" y="5702379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14624" y="584608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Matematika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9024" y="584608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Logik fikrlash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6287810" y="6352699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6514624" y="649640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Fanlar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0289024" y="649640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Ijodkorlik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243" y="749498"/>
            <a:ext cx="7925514" cy="16323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250"/>
              </a:lnSpc>
              <a:buNone/>
            </a:pPr>
            <a:r>
              <a:rPr lang="en-US" sz="34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Interaktiv ta`lim platformalarining bolalarning motivatsiya va ishtiyoqini oshirishdagi roli</a:t>
            </a:r>
            <a:endParaRPr lang="en-US" sz="34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43" y="2642949"/>
            <a:ext cx="435173" cy="43517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9243" y="3252192"/>
            <a:ext cx="2176105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O'yinlashtirish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609243" y="3628668"/>
            <a:ext cx="7925514" cy="278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O'qish jarayonini qiziqarli o'yin kabi qiladi.</a:t>
            </a:r>
            <a:endParaRPr lang="en-US" sz="13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43" y="4429363"/>
            <a:ext cx="435173" cy="43517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9243" y="5038606"/>
            <a:ext cx="2176105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Mukofotlar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609243" y="5415082"/>
            <a:ext cx="7925514" cy="278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Bolalarni yaxshi natijalar uchun mukofotlaydi.</a:t>
            </a:r>
            <a:endParaRPr lang="en-US" sz="13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43" y="6215777"/>
            <a:ext cx="435173" cy="43517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9243" y="6825020"/>
            <a:ext cx="2176105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Darhol javob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609243" y="7201495"/>
            <a:ext cx="7925514" cy="278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Bolalar o'zlarining progressini darhol ko'rishlari mumkin.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1876" y="1004768"/>
            <a:ext cx="7700248" cy="1933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Interaktiv ta`lim platformalari orqali bemor bolalarni reabilitatsiya qilish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1019770" y="3247549"/>
            <a:ext cx="22860" cy="3977164"/>
          </a:xfrm>
          <a:prstGeom prst="roundRect">
            <a:avLst>
              <a:gd name="adj" fmla="val 135343"/>
            </a:avLst>
          </a:prstGeom>
          <a:solidFill>
            <a:srgbClr val="D4CEC3"/>
          </a:solidFill>
          <a:ln/>
        </p:spPr>
      </p:sp>
      <p:sp>
        <p:nvSpPr>
          <p:cNvPr id="5" name="Shape 2"/>
          <p:cNvSpPr/>
          <p:nvPr/>
        </p:nvSpPr>
        <p:spPr>
          <a:xfrm>
            <a:off x="1240334" y="3699986"/>
            <a:ext cx="721876" cy="22860"/>
          </a:xfrm>
          <a:prstGeom prst="roundRect">
            <a:avLst>
              <a:gd name="adj" fmla="val 135343"/>
            </a:avLst>
          </a:prstGeom>
          <a:solidFill>
            <a:srgbClr val="D4CEC3"/>
          </a:solidFill>
          <a:ln/>
        </p:spPr>
      </p:sp>
      <p:sp>
        <p:nvSpPr>
          <p:cNvPr id="6" name="Shape 3"/>
          <p:cNvSpPr/>
          <p:nvPr/>
        </p:nvSpPr>
        <p:spPr>
          <a:xfrm>
            <a:off x="799207" y="3479483"/>
            <a:ext cx="463987" cy="463987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7" name="Text 4"/>
          <p:cNvSpPr/>
          <p:nvPr/>
        </p:nvSpPr>
        <p:spPr>
          <a:xfrm>
            <a:off x="958155" y="3556754"/>
            <a:ext cx="145971" cy="309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24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2165628" y="3453765"/>
            <a:ext cx="2897029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Jismoniy reabilitatsiya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2165628" y="3899654"/>
            <a:ext cx="6256496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O'yinlar orqali harakatlanish va koordinatsiyani yaxshilash.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240334" y="5094446"/>
            <a:ext cx="721876" cy="22860"/>
          </a:xfrm>
          <a:prstGeom prst="roundRect">
            <a:avLst>
              <a:gd name="adj" fmla="val 135343"/>
            </a:avLst>
          </a:prstGeom>
          <a:solidFill>
            <a:srgbClr val="D4CEC3"/>
          </a:solidFill>
          <a:ln/>
        </p:spPr>
      </p:sp>
      <p:sp>
        <p:nvSpPr>
          <p:cNvPr id="11" name="Shape 8"/>
          <p:cNvSpPr/>
          <p:nvPr/>
        </p:nvSpPr>
        <p:spPr>
          <a:xfrm>
            <a:off x="799207" y="4873943"/>
            <a:ext cx="463987" cy="463987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2" name="Text 9"/>
          <p:cNvSpPr/>
          <p:nvPr/>
        </p:nvSpPr>
        <p:spPr>
          <a:xfrm>
            <a:off x="937439" y="4951214"/>
            <a:ext cx="187523" cy="309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24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2165628" y="4848225"/>
            <a:ext cx="2582228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Nutq reabilitatsiyasi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2165628" y="5294114"/>
            <a:ext cx="6256496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So'z boyligini oshirish va nutqni rivojlantirish uchun o'yinlar.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240334" y="6488906"/>
            <a:ext cx="721876" cy="22860"/>
          </a:xfrm>
          <a:prstGeom prst="roundRect">
            <a:avLst>
              <a:gd name="adj" fmla="val 135343"/>
            </a:avLst>
          </a:prstGeom>
          <a:solidFill>
            <a:srgbClr val="D4CEC3"/>
          </a:solidFill>
          <a:ln/>
        </p:spPr>
      </p:sp>
      <p:sp>
        <p:nvSpPr>
          <p:cNvPr id="16" name="Shape 13"/>
          <p:cNvSpPr/>
          <p:nvPr/>
        </p:nvSpPr>
        <p:spPr>
          <a:xfrm>
            <a:off x="799207" y="6268403"/>
            <a:ext cx="463987" cy="463987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7" name="Text 14"/>
          <p:cNvSpPr/>
          <p:nvPr/>
        </p:nvSpPr>
        <p:spPr>
          <a:xfrm>
            <a:off x="937915" y="6345674"/>
            <a:ext cx="186452" cy="309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24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2165628" y="6242685"/>
            <a:ext cx="2816543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Kognitiv reabilitatsiya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2165628" y="6688574"/>
            <a:ext cx="6256496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E'tiborni, xotirani va muammo hal qilish qobiliyatini rivojlantirish.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22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7803" y="590312"/>
            <a:ext cx="7641193" cy="33545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250"/>
              </a:lnSpc>
              <a:buNone/>
            </a:pPr>
            <a:r>
              <a:rPr lang="en-US" sz="4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Interaktiv ta`lim platformalaridan foydalanishda e'tibor qaratish kerak bo'lgan muhim masalalar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37803" y="4266843"/>
            <a:ext cx="3713321" cy="1580198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6452473" y="4481513"/>
            <a:ext cx="2683669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Xavfsizlik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452473" y="4945618"/>
            <a:ext cx="3283982" cy="686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Bolalarning shaxsiy ma`lumotlarini himoya qilish.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10165794" y="4266843"/>
            <a:ext cx="3713321" cy="1580198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8" name="Text 5"/>
          <p:cNvSpPr/>
          <p:nvPr/>
        </p:nvSpPr>
        <p:spPr>
          <a:xfrm>
            <a:off x="10380464" y="4481513"/>
            <a:ext cx="2683669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Kirish imkoniyati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0380464" y="4945618"/>
            <a:ext cx="3283982" cy="686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Platformalar barcha bolalar uchun mavjud bo'lishi kerak.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237803" y="6061710"/>
            <a:ext cx="7641193" cy="1580198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11" name="Text 8"/>
          <p:cNvSpPr/>
          <p:nvPr/>
        </p:nvSpPr>
        <p:spPr>
          <a:xfrm>
            <a:off x="6452473" y="6276380"/>
            <a:ext cx="4078843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O'qituvchilarning tayyorgarligi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6452473" y="6740485"/>
            <a:ext cx="7211854" cy="686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O'qituvchilarni interaktiv ta`lim platformalaridan foydalanish bo'yicha o'qitish.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2024-11-13T11:39:56Z</dcterms:created>
  <dcterms:modified xsi:type="dcterms:W3CDTF">2024-11-13T11:39:56Z</dcterms:modified>
</cp:coreProperties>
</file>